
<file path=[Content_Types].xml><?xml version="1.0" encoding="utf-8"?>
<Types xmlns="http://schemas.openxmlformats.org/package/2006/content-types">
  <Default Extension="fntdata" ContentType="application/x-fontdata"/>
  <Default Extension="gif" ContentType="image/gi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2"/>
  </p:notesMasterIdLst>
  <p:sldIdLst>
    <p:sldId id="256" r:id="rId2"/>
    <p:sldId id="257" r:id="rId3"/>
    <p:sldId id="264" r:id="rId4"/>
    <p:sldId id="265" r:id="rId5"/>
    <p:sldId id="258" r:id="rId6"/>
    <p:sldId id="271" r:id="rId7"/>
    <p:sldId id="266" r:id="rId8"/>
    <p:sldId id="267" r:id="rId9"/>
    <p:sldId id="268" r:id="rId10"/>
    <p:sldId id="260" r:id="rId11"/>
    <p:sldId id="269" r:id="rId12"/>
    <p:sldId id="272" r:id="rId13"/>
    <p:sldId id="261" r:id="rId14"/>
    <p:sldId id="275" r:id="rId15"/>
    <p:sldId id="276" r:id="rId16"/>
    <p:sldId id="277" r:id="rId17"/>
    <p:sldId id="262" r:id="rId18"/>
    <p:sldId id="273" r:id="rId19"/>
    <p:sldId id="263" r:id="rId20"/>
    <p:sldId id="274" r:id="rId21"/>
  </p:sldIdLst>
  <p:sldSz cx="9144000" cy="5143500" type="screen16x9"/>
  <p:notesSz cx="6858000" cy="9144000"/>
  <p:embeddedFontLst>
    <p:embeddedFont>
      <p:font typeface="PP Editorial New" pitchFamily="2" charset="77"/>
      <p:regular r:id="rId23"/>
    </p:embeddedFont>
    <p:embeddedFont>
      <p:font typeface="PP Mondwest" pitchFamily="2" charset="-128"/>
      <p:regular r:id="rId24"/>
    </p:embeddedFont>
    <p:embeddedFont>
      <p:font typeface="PP Neue Montreal Book" pitchFamily="2" charset="77"/>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D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45"/>
    <p:restoredTop sz="89172"/>
  </p:normalViewPr>
  <p:slideViewPr>
    <p:cSldViewPr snapToGrid="0">
      <p:cViewPr>
        <p:scale>
          <a:sx n="179" d="100"/>
          <a:sy n="179" d="100"/>
        </p:scale>
        <p:origin x="760" y="48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35002f83cb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35002f83cb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US" b="0" i="0" dirty="0">
                <a:solidFill>
                  <a:srgbClr val="E2E2E5"/>
                </a:solidFill>
                <a:effectLst/>
                <a:latin typeface="+mj-lt"/>
              </a:rPr>
              <a:t>Good morning/afternoon everyone. My name is [Your Name], and I'm thrilled to be here today from Menlo Research. We're a small, open R&amp;D lab based in Singapore with a big ambition: building the brain for robots. Today, I want to share a story – the story of our initial steps in teaching Large Language Models, the powerful AI we often interact with through text, to understand and reason about the physical space around us. This is crucial if we want robots that can navigate complex environments and manipulate objects with dexterity – moving beyond programmed routines to genuine spatial intelligence.</a:t>
            </a:r>
            <a:endParaRPr dirty="0">
              <a:latin typeface="+mj-l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0" i="0" dirty="0">
                <a:solidFill>
                  <a:srgbClr val="E2E2E5"/>
                </a:solidFill>
                <a:effectLst/>
                <a:latin typeface="+mj-lt"/>
              </a:rPr>
              <a:t>With </a:t>
            </a:r>
            <a:r>
              <a:rPr lang="en-US" b="0" i="0" dirty="0" err="1">
                <a:solidFill>
                  <a:srgbClr val="E2E2E5"/>
                </a:solidFill>
                <a:effectLst/>
                <a:latin typeface="+mj-lt"/>
              </a:rPr>
              <a:t>AlphaSpace</a:t>
            </a:r>
            <a:r>
              <a:rPr lang="en-US" b="0" i="0" dirty="0">
                <a:solidFill>
                  <a:srgbClr val="E2E2E5"/>
                </a:solidFill>
                <a:effectLst/>
                <a:latin typeface="+mj-lt"/>
              </a:rPr>
              <a:t>, the goal shifted to robotic manipulation based on language commands like 'Put the red cube on the blue cylinder'. Instead of relying on complex vision encoders to interpret the scene, we asked: can a decoder-only LLM reason about 3D space if we give it the right </a:t>
            </a:r>
            <a:r>
              <a:rPr lang="en-US" b="0" i="1" dirty="0">
                <a:solidFill>
                  <a:srgbClr val="E2E2E5"/>
                </a:solidFill>
                <a:effectLst/>
                <a:latin typeface="+mj-lt"/>
              </a:rPr>
              <a:t>semantic</a:t>
            </a:r>
            <a:r>
              <a:rPr lang="en-US" b="0" i="0" dirty="0">
                <a:solidFill>
                  <a:srgbClr val="E2E2E5"/>
                </a:solidFill>
                <a:effectLst/>
                <a:latin typeface="+mj-lt"/>
              </a:rPr>
              <a:t> input? We developed a hierarchical tokenization scheme. We represent the tabletop workspace, objects (with attributes like color and shape), their coarse grid location, fine </a:t>
            </a:r>
            <a:r>
              <a:rPr lang="en-US" b="0" i="0" dirty="0" err="1">
                <a:solidFill>
                  <a:srgbClr val="E2E2E5"/>
                </a:solidFill>
                <a:effectLst/>
                <a:latin typeface="+mj-lt"/>
              </a:rPr>
              <a:t>subgrid</a:t>
            </a:r>
            <a:r>
              <a:rPr lang="en-US" b="0" i="0" dirty="0">
                <a:solidFill>
                  <a:srgbClr val="E2E2E5"/>
                </a:solidFill>
                <a:effectLst/>
                <a:latin typeface="+mj-lt"/>
              </a:rPr>
              <a:t> location, </a:t>
            </a:r>
            <a:r>
              <a:rPr lang="en-US" b="0" i="1" dirty="0">
                <a:solidFill>
                  <a:srgbClr val="E2E2E5"/>
                </a:solidFill>
                <a:effectLst/>
                <a:latin typeface="+mj-lt"/>
              </a:rPr>
              <a:t>and</a:t>
            </a:r>
            <a:r>
              <a:rPr lang="en-US" b="0" i="0" dirty="0">
                <a:solidFill>
                  <a:srgbClr val="E2E2E5"/>
                </a:solidFill>
                <a:effectLst/>
                <a:latin typeface="+mj-lt"/>
              </a:rPr>
              <a:t> their height (the Z-coordinate) using specific tokens. The LLM's task is to translate a natural language command into a sequence of actions defined in this 3D symbolic space.</a:t>
            </a:r>
            <a:endParaRPr lang="en-VN" dirty="0">
              <a:latin typeface="+mj-lt"/>
            </a:endParaRPr>
          </a:p>
        </p:txBody>
      </p:sp>
    </p:spTree>
    <p:extLst>
      <p:ext uri="{BB962C8B-B14F-4D97-AF65-F5344CB8AC3E}">
        <p14:creationId xmlns:p14="http://schemas.microsoft.com/office/powerpoint/2010/main" val="24927268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solidFill>
                  <a:srgbClr val="E2E2E5"/>
                </a:solidFill>
                <a:effectLst/>
                <a:latin typeface="Arial" panose="020B0604020202020204" pitchFamily="34" charset="0"/>
              </a:rPr>
              <a:t>A core challenge in robotics is obtaining large-scale, labelled training data. For </a:t>
            </a:r>
            <a:r>
              <a:rPr lang="en-US" dirty="0" err="1">
                <a:solidFill>
                  <a:srgbClr val="E2E2E5"/>
                </a:solidFill>
                <a:effectLst/>
                <a:latin typeface="Arial" panose="020B0604020202020204" pitchFamily="34" charset="0"/>
              </a:rPr>
              <a:t>AlphaSpace</a:t>
            </a:r>
            <a:r>
              <a:rPr lang="en-US" dirty="0">
                <a:solidFill>
                  <a:srgbClr val="E2E2E5"/>
                </a:solidFill>
                <a:effectLst/>
                <a:latin typeface="Arial" panose="020B0604020202020204" pitchFamily="34" charset="0"/>
              </a:rPr>
              <a:t>, we bypassed this by generating a large synthetic dataset (around 260,000 examples). 	We programmatically created diverse tabletop scenes with 4-7 objects, ensuring non-collision and varied configurations. For each scene and task (like stacking or placing), we generated the target action plan – a sequence of 7D vectors representing gripper pose and state – along with explicit symbolic reasoning steps. We then fine-tuned a decoder-only model (DeepSeek-R1-distil-Qwen-1.5B) using standard SFT on this dataset. The difficulty lies in creating synthetic data that is diverse enough yet structured enough for the model to learn generalizable spatial rules.</a:t>
            </a:r>
            <a:endParaRPr lang="en-VN" dirty="0"/>
          </a:p>
        </p:txBody>
      </p:sp>
    </p:spTree>
    <p:extLst>
      <p:ext uri="{BB962C8B-B14F-4D97-AF65-F5344CB8AC3E}">
        <p14:creationId xmlns:p14="http://schemas.microsoft.com/office/powerpoint/2010/main" val="11086186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C2E57A-1AC1-E8B1-FC17-EABB333B50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F90661-C056-2F9A-8D86-8922ED254388}"/>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D54B33B6-9ACB-BD51-04C4-C21520466A5E}"/>
              </a:ext>
            </a:extLst>
          </p:cNvPr>
          <p:cNvSpPr>
            <a:spLocks noGrp="1"/>
          </p:cNvSpPr>
          <p:nvPr>
            <p:ph type="body" idx="1"/>
          </p:nvPr>
        </p:nvSpPr>
        <p:spPr/>
        <p:txBody>
          <a:bodyPr/>
          <a:lstStyle/>
          <a:p>
            <a:pPr marL="158750" indent="0">
              <a:buNone/>
            </a:pPr>
            <a:r>
              <a:rPr lang="en-US" dirty="0">
                <a:solidFill>
                  <a:srgbClr val="E2E2E5"/>
                </a:solidFill>
                <a:effectLst/>
                <a:latin typeface="Arial" panose="020B0604020202020204" pitchFamily="34" charset="0"/>
              </a:rPr>
              <a:t>While promising, </a:t>
            </a:r>
            <a:r>
              <a:rPr lang="en-US" dirty="0" err="1">
                <a:solidFill>
                  <a:srgbClr val="E2E2E5"/>
                </a:solidFill>
                <a:effectLst/>
                <a:latin typeface="Arial" panose="020B0604020202020204" pitchFamily="34" charset="0"/>
              </a:rPr>
              <a:t>AlphaSpace</a:t>
            </a:r>
            <a:r>
              <a:rPr lang="en-US" dirty="0">
                <a:solidFill>
                  <a:srgbClr val="E2E2E5"/>
                </a:solidFill>
                <a:effectLst/>
                <a:latin typeface="Arial" panose="020B0604020202020204" pitchFamily="34" charset="0"/>
              </a:rPr>
              <a:t> relies on having an accurate symbolic representation of the environment. How would it perform with noisy or incomplete state information? We also observed that compositional tasks like stacking were more challenging than simpler placement. Scaling this to highly cluttered or dynamic environments remains an open question. This led us to think about alternative ways to represent and process 3D information, potentially leveraging existing vision capabilities more directly..</a:t>
            </a:r>
            <a:endParaRPr lang="en-VN" dirty="0"/>
          </a:p>
        </p:txBody>
      </p:sp>
    </p:spTree>
    <p:extLst>
      <p:ext uri="{BB962C8B-B14F-4D97-AF65-F5344CB8AC3E}">
        <p14:creationId xmlns:p14="http://schemas.microsoft.com/office/powerpoint/2010/main" val="38235188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dirty="0">
                <a:solidFill>
                  <a:srgbClr val="E2E2E5"/>
                </a:solidFill>
                <a:effectLst/>
                <a:latin typeface="Arial" panose="020B0604020202020204" pitchFamily="34" charset="0"/>
              </a:rPr>
              <a:t>We considered the common ways 3D data is represented. Point clouds are essentially raw 3D points – simple but unstructured. Polygon meshes define surfaces with vertices and faces, capturing geometry precisely, but they can be complex to process directly with standard deep learning architectures.</a:t>
            </a:r>
          </a:p>
          <a:p>
            <a:pPr marL="158750" indent="0" algn="l">
              <a:buNone/>
            </a:pPr>
            <a:r>
              <a:rPr lang="en-US" dirty="0">
                <a:solidFill>
                  <a:srgbClr val="E2E2E5"/>
                </a:solidFill>
                <a:effectLst/>
                <a:latin typeface="Arial" panose="020B0604020202020204" pitchFamily="34" charset="0"/>
              </a:rPr>
              <a:t>Then there are Voxels. You can think of a voxel as a 'volume pixel' – a small cube in a regular 3D grid. A 3D object or scene can be represented by which voxels are occupied, maybe storing color or density information within each voxel.</a:t>
            </a:r>
          </a:p>
          <a:p>
            <a:pPr marL="158750" indent="0" algn="l">
              <a:buNone/>
            </a:pPr>
            <a:r>
              <a:rPr lang="en-US" dirty="0">
                <a:solidFill>
                  <a:srgbClr val="E2E2E5"/>
                </a:solidFill>
                <a:effectLst/>
                <a:latin typeface="Arial" panose="020B0604020202020204" pitchFamily="34" charset="0"/>
              </a:rPr>
              <a:t>Why did this representation seem promising for our next step? Firstly, like 2D images, voxel grids are structured and regular, making them potentially more amenable to processing techniques similar to those used in image analysis. Secondly, they capture volumetric information, not just surfaces.</a:t>
            </a:r>
          </a:p>
          <a:p>
            <a:pPr marL="158750" indent="0">
              <a:buNone/>
            </a:pPr>
            <a:endParaRPr lang="en-VN" dirty="0"/>
          </a:p>
        </p:txBody>
      </p:sp>
    </p:spTree>
    <p:extLst>
      <p:ext uri="{BB962C8B-B14F-4D97-AF65-F5344CB8AC3E}">
        <p14:creationId xmlns:p14="http://schemas.microsoft.com/office/powerpoint/2010/main" val="128002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339BD-3F11-6F39-E9DB-FF83732B4E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E58D66-6013-CAE0-FAE9-D560C72070D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76CDE19-5E69-D362-0DBE-7B0AAE75F40A}"/>
              </a:ext>
            </a:extLst>
          </p:cNvPr>
          <p:cNvSpPr>
            <a:spLocks noGrp="1"/>
          </p:cNvSpPr>
          <p:nvPr>
            <p:ph type="body" idx="1"/>
          </p:nvPr>
        </p:nvSpPr>
        <p:spPr/>
        <p:txBody>
          <a:bodyPr/>
          <a:lstStyle/>
          <a:p>
            <a:pPr marL="158750" indent="0">
              <a:buNone/>
            </a:pPr>
            <a:r>
              <a:rPr lang="en-US" dirty="0">
                <a:solidFill>
                  <a:srgbClr val="E2E2E5"/>
                </a:solidFill>
                <a:effectLst/>
                <a:latin typeface="Arial" panose="020B0604020202020204" pitchFamily="34" charset="0"/>
              </a:rPr>
              <a:t>the core idea behind </a:t>
            </a:r>
            <a:r>
              <a:rPr lang="en-US" dirty="0" err="1">
                <a:solidFill>
                  <a:srgbClr val="E2E2E5"/>
                </a:solidFill>
                <a:effectLst/>
                <a:latin typeface="Arial" panose="020B0604020202020204" pitchFamily="34" charset="0"/>
              </a:rPr>
              <a:t>VoxRep</a:t>
            </a:r>
            <a:r>
              <a:rPr lang="en-US" dirty="0">
                <a:solidFill>
                  <a:srgbClr val="E2E2E5"/>
                </a:solidFill>
                <a:effectLst/>
                <a:latin typeface="Arial" panose="020B0604020202020204" pitchFamily="34" charset="0"/>
              </a:rPr>
              <a:t>. We represent the 3D scene as a voxel grid. Then, inspired by medical imaging like CT scans, we slice this 3D grid along one axis (say, the Z-axis) into a sequence of 2D cross-sections. These 2D slices capture the information at different 'depths’.” So as we can we, the chair will be sliced …</a:t>
            </a:r>
            <a:endParaRPr lang="en-VN" dirty="0"/>
          </a:p>
        </p:txBody>
      </p:sp>
    </p:spTree>
    <p:extLst>
      <p:ext uri="{BB962C8B-B14F-4D97-AF65-F5344CB8AC3E}">
        <p14:creationId xmlns:p14="http://schemas.microsoft.com/office/powerpoint/2010/main" val="33042744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5FFEB-F583-DB88-502F-0D5539B40A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20C249-5D12-807A-E244-1345BFD7397F}"/>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9777031-C313-2A61-E1F5-CB07861E0C9E}"/>
              </a:ext>
            </a:extLst>
          </p:cNvPr>
          <p:cNvSpPr>
            <a:spLocks noGrp="1"/>
          </p:cNvSpPr>
          <p:nvPr>
            <p:ph type="body" idx="1"/>
          </p:nvPr>
        </p:nvSpPr>
        <p:spPr/>
        <p:txBody>
          <a:bodyPr/>
          <a:lstStyle/>
          <a:p>
            <a:pPr marL="158750" indent="0" algn="l">
              <a:buNone/>
            </a:pPr>
            <a:r>
              <a:rPr lang="en-US" dirty="0">
                <a:solidFill>
                  <a:srgbClr val="E2E2E5"/>
                </a:solidFill>
                <a:effectLst/>
                <a:latin typeface="Arial" panose="020B0604020202020204" pitchFamily="34" charset="0"/>
              </a:rPr>
              <a:t>Alright, so we have our 3D scene represented as voxels (gesture to left image). How do we get a standard 2D Vision-Language Model, like Gemma 3 which we used, to understand this?</a:t>
            </a:r>
          </a:p>
          <a:p>
            <a:pPr marL="158750" indent="0" algn="l">
              <a:buNone/>
            </a:pPr>
            <a:r>
              <a:rPr lang="en-US" dirty="0">
                <a:solidFill>
                  <a:srgbClr val="E2E2E5"/>
                </a:solidFill>
                <a:effectLst/>
                <a:latin typeface="Arial" panose="020B0604020202020204" pitchFamily="34" charset="0"/>
              </a:rPr>
              <a:t>The key insight, inspired by things like CT scans, is slicing and tiling.</a:t>
            </a:r>
          </a:p>
          <a:p>
            <a:pPr marL="158750" indent="0" algn="l">
              <a:buNone/>
            </a:pPr>
            <a:r>
              <a:rPr lang="en-US" dirty="0">
                <a:solidFill>
                  <a:srgbClr val="E2E2E5"/>
                </a:solidFill>
                <a:effectLst/>
                <a:latin typeface="Arial" panose="020B0604020202020204" pitchFamily="34" charset="0"/>
              </a:rPr>
              <a:t>First, we take our 100x100x16 voxel grid and slice it along the depth (or Z-axis). This gives us 16 individual 2D 'images', each showing a cross-section of the scene at a different height.</a:t>
            </a:r>
          </a:p>
          <a:p>
            <a:pPr marL="158750" indent="0" algn="l">
              <a:buNone/>
            </a:pPr>
            <a:r>
              <a:rPr lang="en-US" dirty="0">
                <a:solidFill>
                  <a:srgbClr val="E2E2E5"/>
                </a:solidFill>
                <a:effectLst/>
                <a:latin typeface="Arial" panose="020B0604020202020204" pitchFamily="34" charset="0"/>
              </a:rPr>
              <a:t>Then, we prepare these slices for the VLM. Each 100x100 slice is padded and resized to a standard 224x224 size.</a:t>
            </a:r>
          </a:p>
          <a:p>
            <a:pPr marL="158750" indent="0" algn="l">
              <a:buNone/>
            </a:pPr>
            <a:r>
              <a:rPr lang="en-US" dirty="0">
                <a:solidFill>
                  <a:srgbClr val="E2E2E5"/>
                </a:solidFill>
                <a:effectLst/>
                <a:latin typeface="Arial" panose="020B0604020202020204" pitchFamily="34" charset="0"/>
              </a:rPr>
              <a:t>Finally, (gesture to right image) we tile these 16 prepared slices together into a single, large 4x4 grid. This creates one big 896x896 image. Why this size? Because Gemma 3's vision encoder is designed to handle these large, high-resolution inputs effectively. Essentially, we've packed all the 3D voxel information into a format the 2D VLM can 'see'.</a:t>
            </a:r>
          </a:p>
          <a:p>
            <a:pPr marL="158750" indent="0" algn="l">
              <a:buNone/>
            </a:pPr>
            <a:r>
              <a:rPr lang="en-US" dirty="0">
                <a:solidFill>
                  <a:srgbClr val="E2E2E5"/>
                </a:solidFill>
                <a:effectLst/>
                <a:latin typeface="Arial" panose="020B0604020202020204" pitchFamily="34" charset="0"/>
              </a:rPr>
              <a:t>This large tiled image goes into Gemma's vision encoder. The encoder processes this visual data, learning features that represent the spatial arrangement across all the slices.</a:t>
            </a:r>
          </a:p>
          <a:p>
            <a:pPr marL="158750" indent="0" algn="l">
              <a:buNone/>
            </a:pPr>
            <a:r>
              <a:rPr lang="en-US" dirty="0">
                <a:solidFill>
                  <a:srgbClr val="E2E2E5"/>
                </a:solidFill>
                <a:effectLst/>
                <a:latin typeface="Arial" panose="020B0604020202020204" pitchFamily="34" charset="0"/>
              </a:rPr>
              <a:t>The language decoder then takes these features and generates our desired output: a structured description (like JSON) of the objects in the original 3D scene – their shape, color, location, and volume – what we call 'voxel semantics'. We trained this whole process using synthetic 3D object data.</a:t>
            </a:r>
          </a:p>
          <a:p>
            <a:pPr marL="158750" indent="0" algn="l">
              <a:buNone/>
            </a:pPr>
            <a:r>
              <a:rPr lang="en-US" dirty="0">
                <a:solidFill>
                  <a:srgbClr val="E2E2E5"/>
                </a:solidFill>
                <a:effectLst/>
                <a:latin typeface="Arial" panose="020B0604020202020204" pitchFamily="34" charset="0"/>
              </a:rPr>
              <a:t>So, in short: Slice the 3D voxels, tile the 2D slices into one big image, and let a powerful 2D VLM interpret it to understand the original 3D space. This is the core mechanism behind </a:t>
            </a:r>
            <a:r>
              <a:rPr lang="en-US" dirty="0" err="1">
                <a:solidFill>
                  <a:srgbClr val="E2E2E5"/>
                </a:solidFill>
                <a:effectLst/>
                <a:latin typeface="Arial" panose="020B0604020202020204" pitchFamily="34" charset="0"/>
              </a:rPr>
              <a:t>VoxRep</a:t>
            </a:r>
            <a:r>
              <a:rPr lang="en-US" dirty="0">
                <a:solidFill>
                  <a:srgbClr val="E2E2E5"/>
                </a:solidFill>
                <a:effectLst/>
                <a:latin typeface="Arial" panose="020B0604020202020204" pitchFamily="34" charset="0"/>
              </a:rPr>
              <a:t>.</a:t>
            </a:r>
          </a:p>
        </p:txBody>
      </p:sp>
    </p:spTree>
    <p:extLst>
      <p:ext uri="{BB962C8B-B14F-4D97-AF65-F5344CB8AC3E}">
        <p14:creationId xmlns:p14="http://schemas.microsoft.com/office/powerpoint/2010/main" val="18959375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AFAA1-BF0E-BF5E-E753-93E59067EC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8EF60A-36D4-2493-32B3-DE828E115491}"/>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0252D12-F9CE-A15F-4958-046B4EDA1C4C}"/>
              </a:ext>
            </a:extLst>
          </p:cNvPr>
          <p:cNvSpPr>
            <a:spLocks noGrp="1"/>
          </p:cNvSpPr>
          <p:nvPr>
            <p:ph type="body" idx="1"/>
          </p:nvPr>
        </p:nvSpPr>
        <p:spPr/>
        <p:txBody>
          <a:bodyPr/>
          <a:lstStyle/>
          <a:p>
            <a:pPr marL="158750" indent="0" algn="l">
              <a:buNone/>
            </a:pPr>
            <a:r>
              <a:rPr lang="en-US" dirty="0">
                <a:solidFill>
                  <a:srgbClr val="E2E2E5"/>
                </a:solidFill>
                <a:effectLst/>
                <a:latin typeface="Arial" panose="020B0604020202020204" pitchFamily="34" charset="0"/>
              </a:rPr>
              <a:t>Our experiments showed that this approach works! The VLM successfully learned to extract 3D semantic information. As you can see, the model improved significantly in localizing objects (decreasing center distance) and identifying colors. Object description was more challenging, likely due to the loss of fine-grained 3D shape information during slicing or the inherent 2D biases of the VLM. Key challenges remain: potential information loss, sensitivity to the chosen slicing axis and resolution, and performance on noisy, real-world 3D data. </a:t>
            </a:r>
            <a:r>
              <a:rPr lang="en-US" dirty="0" err="1">
                <a:solidFill>
                  <a:srgbClr val="E2E2E5"/>
                </a:solidFill>
                <a:effectLst/>
                <a:latin typeface="Arial" panose="020B0604020202020204" pitchFamily="34" charset="0"/>
              </a:rPr>
              <a:t>VoxRep</a:t>
            </a:r>
            <a:r>
              <a:rPr lang="en-US" dirty="0">
                <a:solidFill>
                  <a:srgbClr val="E2E2E5"/>
                </a:solidFill>
                <a:effectLst/>
                <a:latin typeface="Arial" panose="020B0604020202020204" pitchFamily="34" charset="0"/>
              </a:rPr>
              <a:t> demonstrates a viable way to adapt powerful 2D models for 3D understanding.</a:t>
            </a:r>
          </a:p>
        </p:txBody>
      </p:sp>
    </p:spTree>
    <p:extLst>
      <p:ext uri="{BB962C8B-B14F-4D97-AF65-F5344CB8AC3E}">
        <p14:creationId xmlns:p14="http://schemas.microsoft.com/office/powerpoint/2010/main" val="8875146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dirty="0">
                <a:solidFill>
                  <a:srgbClr val="E2E2E5"/>
                </a:solidFill>
                <a:effectLst/>
                <a:latin typeface="Arial" panose="020B0604020202020204" pitchFamily="34" charset="0"/>
              </a:rPr>
              <a:t>So, </a:t>
            </a:r>
            <a:r>
              <a:rPr lang="en-US" dirty="0" err="1">
                <a:solidFill>
                  <a:srgbClr val="E2E2E5"/>
                </a:solidFill>
                <a:effectLst/>
                <a:latin typeface="Arial" panose="020B0604020202020204" pitchFamily="34" charset="0"/>
              </a:rPr>
              <a:t>VoxRep</a:t>
            </a:r>
            <a:r>
              <a:rPr lang="en-US" dirty="0">
                <a:solidFill>
                  <a:srgbClr val="E2E2E5"/>
                </a:solidFill>
                <a:effectLst/>
                <a:latin typeface="Arial" panose="020B0604020202020204" pitchFamily="34" charset="0"/>
              </a:rPr>
              <a:t> demonstrated that we can teach a VLM to understand 3D semantics by processing sliced voxel data, primarily trained on synthetic objects. But the ultimate test is the real world.</a:t>
            </a:r>
          </a:p>
          <a:p>
            <a:pPr marL="158750" indent="0" algn="l">
              <a:buNone/>
            </a:pPr>
            <a:r>
              <a:rPr lang="en-US" dirty="0">
                <a:solidFill>
                  <a:srgbClr val="E2E2E5"/>
                </a:solidFill>
                <a:effectLst/>
                <a:latin typeface="Arial" panose="020B0604020202020204" pitchFamily="34" charset="0"/>
              </a:rPr>
              <a:t>(Gesture to the room scan) This is where we're heading. This is a </a:t>
            </a:r>
            <a:r>
              <a:rPr lang="en-US" dirty="0" err="1">
                <a:solidFill>
                  <a:srgbClr val="E2E2E5"/>
                </a:solidFill>
                <a:effectLst/>
                <a:latin typeface="Arial" panose="020B0604020202020204" pitchFamily="34" charset="0"/>
              </a:rPr>
              <a:t>voxelized</a:t>
            </a:r>
            <a:r>
              <a:rPr lang="en-US" dirty="0">
                <a:solidFill>
                  <a:srgbClr val="E2E2E5"/>
                </a:solidFill>
                <a:effectLst/>
                <a:latin typeface="Arial" panose="020B0604020202020204" pitchFamily="34" charset="0"/>
              </a:rPr>
              <a:t> scan of an actual room. Using techniques built upon the principles of </a:t>
            </a:r>
            <a:r>
              <a:rPr lang="en-US" dirty="0" err="1">
                <a:solidFill>
                  <a:srgbClr val="E2E2E5"/>
                </a:solidFill>
                <a:effectLst/>
                <a:latin typeface="Arial" panose="020B0604020202020204" pitchFamily="34" charset="0"/>
              </a:rPr>
              <a:t>VoxRep</a:t>
            </a:r>
            <a:r>
              <a:rPr lang="en-US" dirty="0">
                <a:solidFill>
                  <a:srgbClr val="E2E2E5"/>
                </a:solidFill>
                <a:effectLst/>
                <a:latin typeface="Arial" panose="020B0604020202020204" pitchFamily="34" charset="0"/>
              </a:rPr>
              <a:t>, the goal is not just to process clean, synthetic shapes, but to analyze complex, real-world geometry like this.</a:t>
            </a:r>
          </a:p>
          <a:p>
            <a:pPr marL="158750" indent="0" algn="l">
              <a:buNone/>
            </a:pPr>
            <a:r>
              <a:rPr lang="en-US" dirty="0">
                <a:solidFill>
                  <a:srgbClr val="E2E2E5"/>
                </a:solidFill>
                <a:effectLst/>
                <a:latin typeface="Arial" panose="020B0604020202020204" pitchFamily="34" charset="0"/>
              </a:rPr>
              <a:t>The first step, which models are already capable of learning, is semantic understanding within this real scan – identifying the objects present, like the windows, tables, cabinets, and sofa, as you see labelled here (gesture to class list). This leverages the ability to map voxel patterns to object labels.</a:t>
            </a:r>
          </a:p>
          <a:p>
            <a:pPr marL="158750" indent="0" algn="l">
              <a:buNone/>
            </a:pPr>
            <a:r>
              <a:rPr lang="en-US" dirty="0">
                <a:solidFill>
                  <a:srgbClr val="E2E2E5"/>
                </a:solidFill>
                <a:effectLst/>
                <a:latin typeface="Arial" panose="020B0604020202020204" pitchFamily="34" charset="0"/>
              </a:rPr>
              <a:t>But simply knowing what is in the room isn't enough for a robot to act effectively. The critical next step, and the sneak peek into our ongoing exploration, is path planning and action generation based on this understanding.</a:t>
            </a:r>
          </a:p>
          <a:p>
            <a:pPr marL="158750" indent="0" algn="l">
              <a:buNone/>
            </a:pPr>
            <a:r>
              <a:rPr lang="en-US" dirty="0">
                <a:solidFill>
                  <a:srgbClr val="E2E2E5"/>
                </a:solidFill>
                <a:effectLst/>
                <a:latin typeface="Arial" panose="020B0604020202020204" pitchFamily="34" charset="0"/>
              </a:rPr>
              <a:t>The vision is for the LLM, grounded by this rich 3D voxel-based understanding, to reason about navigable space. It needs to identify not just the 'sofa', but the clear floor space in front of it, the obstacles between the robot and the sofa, and ultimately, a viable path to reach it.</a:t>
            </a:r>
          </a:p>
          <a:p>
            <a:pPr marL="158750" indent="0" algn="l">
              <a:buNone/>
            </a:pPr>
            <a:r>
              <a:rPr lang="en-US" dirty="0">
                <a:solidFill>
                  <a:srgbClr val="E2E2E5"/>
                </a:solidFill>
                <a:effectLst/>
                <a:latin typeface="Arial" panose="020B0604020202020204" pitchFamily="34" charset="0"/>
              </a:rPr>
              <a:t>From there, the LLM could generate high-level plans or prompts for a robot's navigation or manipulation system – commands like: 'Plan a path to the desk avoiding the chair,' or 'Identify reachable objects on the table.'</a:t>
            </a:r>
          </a:p>
          <a:p>
            <a:pPr marL="158750" indent="0" algn="l">
              <a:buNone/>
            </a:pPr>
            <a:r>
              <a:rPr lang="en-US" dirty="0">
                <a:solidFill>
                  <a:srgbClr val="E2E2E5"/>
                </a:solidFill>
                <a:effectLst/>
                <a:latin typeface="Arial" panose="020B0604020202020204" pitchFamily="34" charset="0"/>
              </a:rPr>
              <a:t>So, this represents the exciting direction we're pushing towards: taking the 3D semantic scene understanding learned through methods like </a:t>
            </a:r>
            <a:r>
              <a:rPr lang="en-US" dirty="0" err="1">
                <a:solidFill>
                  <a:srgbClr val="E2E2E5"/>
                </a:solidFill>
                <a:effectLst/>
                <a:latin typeface="Arial" panose="020B0604020202020204" pitchFamily="34" charset="0"/>
              </a:rPr>
              <a:t>VoxRep</a:t>
            </a:r>
            <a:r>
              <a:rPr lang="en-US" dirty="0">
                <a:solidFill>
                  <a:srgbClr val="E2E2E5"/>
                </a:solidFill>
                <a:effectLst/>
                <a:latin typeface="Arial" panose="020B0604020202020204" pitchFamily="34" charset="0"/>
              </a:rPr>
              <a:t> and extending it to enable intelligent planning and action generation for robots operating in complex, real-world environments.</a:t>
            </a:r>
          </a:p>
          <a:p>
            <a:pPr marL="158750" indent="0">
              <a:buNone/>
            </a:pPr>
            <a:endParaRPr lang="en-VN" dirty="0"/>
          </a:p>
        </p:txBody>
      </p:sp>
    </p:spTree>
    <p:extLst>
      <p:ext uri="{BB962C8B-B14F-4D97-AF65-F5344CB8AC3E}">
        <p14:creationId xmlns:p14="http://schemas.microsoft.com/office/powerpoint/2010/main" val="31079562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gn="l">
              <a:buNone/>
            </a:pPr>
            <a:r>
              <a:rPr lang="en-US" dirty="0">
                <a:solidFill>
                  <a:srgbClr val="E2E2E5"/>
                </a:solidFill>
                <a:effectLst/>
                <a:latin typeface="Arial" panose="020B0604020202020204" pitchFamily="34" charset="0"/>
              </a:rPr>
              <a:t>So, to bring it all together, our exploration into spatial reasoning LLMs at Menlo has been multi-faceted. We started with </a:t>
            </a:r>
            <a:r>
              <a:rPr lang="en-US" dirty="0" err="1">
                <a:solidFill>
                  <a:srgbClr val="E2E2E5"/>
                </a:solidFill>
                <a:effectLst/>
                <a:latin typeface="Arial" panose="020B0604020202020204" pitchFamily="34" charset="0"/>
              </a:rPr>
              <a:t>AlphaMaze</a:t>
            </a:r>
            <a:r>
              <a:rPr lang="en-US" dirty="0">
                <a:solidFill>
                  <a:srgbClr val="E2E2E5"/>
                </a:solidFill>
                <a:effectLst/>
                <a:latin typeface="Arial" panose="020B0604020202020204" pitchFamily="34" charset="0"/>
              </a:rPr>
              <a:t>, proving LLMs can learn 2D spatial rules and strategies from symbols and RL. We moved to 3D manipulation with </a:t>
            </a:r>
            <a:r>
              <a:rPr lang="en-US" dirty="0" err="1">
                <a:solidFill>
                  <a:srgbClr val="E2E2E5"/>
                </a:solidFill>
                <a:effectLst/>
                <a:latin typeface="Arial" panose="020B0604020202020204" pitchFamily="34" charset="0"/>
              </a:rPr>
              <a:t>AlphaSpace</a:t>
            </a:r>
            <a:r>
              <a:rPr lang="en-US" dirty="0">
                <a:solidFill>
                  <a:srgbClr val="E2E2E5"/>
                </a:solidFill>
                <a:effectLst/>
                <a:latin typeface="Arial" panose="020B0604020202020204" pitchFamily="34" charset="0"/>
              </a:rPr>
              <a:t>, using semantic tokens to drive actions from language. We then explored </a:t>
            </a:r>
            <a:r>
              <a:rPr lang="en-US" dirty="0" err="1">
                <a:solidFill>
                  <a:srgbClr val="E2E2E5"/>
                </a:solidFill>
                <a:effectLst/>
                <a:latin typeface="Arial" panose="020B0604020202020204" pitchFamily="34" charset="0"/>
              </a:rPr>
              <a:t>VoxRep</a:t>
            </a:r>
            <a:r>
              <a:rPr lang="en-US" dirty="0">
                <a:solidFill>
                  <a:srgbClr val="E2E2E5"/>
                </a:solidFill>
                <a:effectLst/>
                <a:latin typeface="Arial" panose="020B0604020202020204" pitchFamily="34" charset="0"/>
              </a:rPr>
              <a:t>, adapting powerful 2D vision models for 3D semantic understanding via voxel slicing. Each project tackles a different piece of the puzzle, experimenting with various representations and learning paradigms to push the boundaries of robotic spatial intelligence.</a:t>
            </a:r>
          </a:p>
        </p:txBody>
      </p:sp>
    </p:spTree>
    <p:extLst>
      <p:ext uri="{BB962C8B-B14F-4D97-AF65-F5344CB8AC3E}">
        <p14:creationId xmlns:p14="http://schemas.microsoft.com/office/powerpoint/2010/main" val="31890645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solidFill>
                  <a:srgbClr val="E2E2E5"/>
                </a:solidFill>
                <a:effectLst/>
                <a:latin typeface="Arial" panose="020B0604020202020204" pitchFamily="34" charset="0"/>
              </a:rPr>
              <a:t>While these initial results are promising, we're keenly aware of the challenges. The Sim-to-Real gap is perhaps the largest hurdle – transferring policies trained in simulation to the unpredictable real world. Handling greater scene complexity, dynamic objects, and ensuring safety are paramount. Real-time performance is critical for robotics. Future work needs to explore integrating these techniques, perhaps combining symbolic reasoning with limited visual feedback or tactile sensing. More sophisticated domain randomization or real-world fine-tuning strategies are needed. We're also exploring how to make the reasoning process more interpretable and verifiable</a:t>
            </a:r>
          </a:p>
          <a:p>
            <a:pPr marL="158750" indent="0">
              <a:buNone/>
            </a:pPr>
            <a:endParaRPr lang="en-US" dirty="0">
              <a:solidFill>
                <a:srgbClr val="E2E2E5"/>
              </a:solidFill>
              <a:effectLst/>
              <a:latin typeface="Arial" panose="020B0604020202020204" pitchFamily="34" charset="0"/>
            </a:endParaRPr>
          </a:p>
          <a:p>
            <a:pPr marL="158750" indent="0">
              <a:buNone/>
            </a:pPr>
            <a:r>
              <a:rPr lang="en-US" dirty="0">
                <a:solidFill>
                  <a:srgbClr val="E2E2E5"/>
                </a:solidFill>
                <a:effectLst/>
                <a:latin typeface="Arial" panose="020B0604020202020204" pitchFamily="34" charset="0"/>
              </a:rPr>
              <a:t>Ultimately, the goal is to bring this intelligence into the physical world. (Gesture to robot photos) The biggest challenge, common to much of robotics AI, is the 'Sim-to-Real' gap. How do we ensure models trained primarily on clean, synthetic data can generalize and perform robustly in the messy, unpredictable real world? This involves tackling sensor noise, physical dynamics, safety constraints, and latency. Our future work is heavily focused on bridging this gap, perhaps through domain randomization, real-world fine-tuning, and integrating multi-modal feedback like touch.</a:t>
            </a:r>
            <a:endParaRPr lang="en-VN" dirty="0"/>
          </a:p>
        </p:txBody>
      </p:sp>
    </p:spTree>
    <p:extLst>
      <p:ext uri="{BB962C8B-B14F-4D97-AF65-F5344CB8AC3E}">
        <p14:creationId xmlns:p14="http://schemas.microsoft.com/office/powerpoint/2010/main" val="266470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002f83cb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002f83cb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US" b="0" i="0" dirty="0">
                <a:solidFill>
                  <a:srgbClr val="E2E2E5"/>
                </a:solidFill>
                <a:effectLst/>
                <a:latin typeface="+mj-lt"/>
              </a:rPr>
              <a:t>So, who are we at Menlo? We believe in open research and building practical tools. Some of you might know our work on local AI Assistant like Jan or Cortex API platform. But underlying this is a deeper research interest: How do we bridge the gap between the cognitive power of AI and the physical capabilities of robots? Our 'Robotics: Experimenting' branch, which I'm representing today, tackles this head-on. The dream isn't just robots that follow commands, but robots that </a:t>
            </a:r>
            <a:r>
              <a:rPr lang="en-US" b="0" i="1" dirty="0">
                <a:solidFill>
                  <a:srgbClr val="E2E2E5"/>
                </a:solidFill>
                <a:effectLst/>
                <a:latin typeface="+mj-lt"/>
              </a:rPr>
              <a:t>understand</a:t>
            </a:r>
            <a:r>
              <a:rPr lang="en-US" b="0" i="0" dirty="0">
                <a:solidFill>
                  <a:srgbClr val="E2E2E5"/>
                </a:solidFill>
                <a:effectLst/>
                <a:latin typeface="+mj-lt"/>
              </a:rPr>
              <a:t> the command in its spatial context – like understanding what 'stack the red cube </a:t>
            </a:r>
            <a:r>
              <a:rPr lang="en-US" b="0" i="1" dirty="0">
                <a:solidFill>
                  <a:srgbClr val="E2E2E5"/>
                </a:solidFill>
                <a:effectLst/>
                <a:latin typeface="+mj-lt"/>
              </a:rPr>
              <a:t>on</a:t>
            </a:r>
            <a:r>
              <a:rPr lang="en-US" b="0" i="0" dirty="0">
                <a:solidFill>
                  <a:srgbClr val="E2E2E5"/>
                </a:solidFill>
                <a:effectLst/>
                <a:latin typeface="+mj-lt"/>
              </a:rPr>
              <a:t> the green cube' truly means in 3D space</a:t>
            </a:r>
          </a:p>
          <a:p>
            <a:pPr marL="0" lvl="0" indent="0" algn="l" rtl="0">
              <a:lnSpc>
                <a:spcPct val="115000"/>
              </a:lnSpc>
              <a:spcBef>
                <a:spcPts val="1200"/>
              </a:spcBef>
              <a:spcAft>
                <a:spcPts val="1200"/>
              </a:spcAft>
              <a:buNone/>
            </a:pPr>
            <a:endParaRPr lang="en-US" b="0" i="0" dirty="0">
              <a:solidFill>
                <a:srgbClr val="E2E2E5"/>
              </a:solidFill>
              <a:effectLst/>
              <a:latin typeface="+mj-lt"/>
            </a:endParaRPr>
          </a:p>
          <a:p>
            <a:pPr marL="0" lvl="0" indent="0" algn="l" rtl="0">
              <a:lnSpc>
                <a:spcPct val="115000"/>
              </a:lnSpc>
              <a:spcBef>
                <a:spcPts val="1200"/>
              </a:spcBef>
              <a:spcAft>
                <a:spcPts val="1200"/>
              </a:spcAft>
              <a:buNone/>
            </a:pPr>
            <a:r>
              <a:rPr lang="en-US" b="0" i="0" dirty="0">
                <a:solidFill>
                  <a:srgbClr val="E2E2E5"/>
                </a:solidFill>
                <a:effectLst/>
                <a:latin typeface="+mj-lt"/>
              </a:rPr>
              <a:t>At Menlo, we work across the stack, building open tools like the Jan local AI assistant and the Cortex API platform, while also conducting fundamental research. Our work on '</a:t>
            </a:r>
            <a:r>
              <a:rPr lang="en-US" b="0" i="0" dirty="0" err="1">
                <a:solidFill>
                  <a:srgbClr val="E2E2E5"/>
                </a:solidFill>
                <a:effectLst/>
                <a:latin typeface="+mj-lt"/>
              </a:rPr>
              <a:t>Ichigo</a:t>
            </a:r>
            <a:r>
              <a:rPr lang="en-US" b="0" i="0" dirty="0">
                <a:solidFill>
                  <a:srgbClr val="E2E2E5"/>
                </a:solidFill>
                <a:effectLst/>
                <a:latin typeface="+mj-lt"/>
              </a:rPr>
              <a:t>' explores real-time voice AI, but a significant part of our passion lies in 'Robotics: Experimenting'. The central question driving us is: How do we give robots the spatial 'common sense' that humans take for granted? It's not just about executing 'move forward' or 'close gripper'. It's about understanding </a:t>
            </a:r>
            <a:r>
              <a:rPr lang="en-US" b="0" i="1" dirty="0">
                <a:solidFill>
                  <a:srgbClr val="E2E2E5"/>
                </a:solidFill>
                <a:effectLst/>
                <a:latin typeface="+mj-lt"/>
              </a:rPr>
              <a:t>where</a:t>
            </a:r>
            <a:r>
              <a:rPr lang="en-US" b="0" i="0" dirty="0">
                <a:solidFill>
                  <a:srgbClr val="E2E2E5"/>
                </a:solidFill>
                <a:effectLst/>
                <a:latin typeface="+mj-lt"/>
              </a:rPr>
              <a:t> to move, </a:t>
            </a:r>
            <a:r>
              <a:rPr lang="en-US" b="0" i="1" dirty="0">
                <a:solidFill>
                  <a:srgbClr val="E2E2E5"/>
                </a:solidFill>
                <a:effectLst/>
                <a:latin typeface="+mj-lt"/>
              </a:rPr>
              <a:t>what</a:t>
            </a:r>
            <a:r>
              <a:rPr lang="en-US" b="0" i="0" dirty="0">
                <a:solidFill>
                  <a:srgbClr val="E2E2E5"/>
                </a:solidFill>
                <a:effectLst/>
                <a:latin typeface="+mj-lt"/>
              </a:rPr>
              <a:t> to grasp, and </a:t>
            </a:r>
            <a:r>
              <a:rPr lang="en-US" b="0" i="1" dirty="0">
                <a:solidFill>
                  <a:srgbClr val="E2E2E5"/>
                </a:solidFill>
                <a:effectLst/>
                <a:latin typeface="+mj-lt"/>
              </a:rPr>
              <a:t>how</a:t>
            </a:r>
            <a:r>
              <a:rPr lang="en-US" b="0" i="0" dirty="0">
                <a:solidFill>
                  <a:srgbClr val="E2E2E5"/>
                </a:solidFill>
                <a:effectLst/>
                <a:latin typeface="+mj-lt"/>
              </a:rPr>
              <a:t> objects relate to each other in space. The image you see here, stacking cubes, is simple for us, but represents a significant spatial reasoning challenge for AI. Our vision is to bridge this gap using the power of LLMs.</a:t>
            </a:r>
            <a:endParaRPr dirty="0">
              <a:latin typeface="+mj-l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a:extLst>
            <a:ext uri="{FF2B5EF4-FFF2-40B4-BE49-F238E27FC236}">
              <a16:creationId xmlns:a16="http://schemas.microsoft.com/office/drawing/2014/main" id="{DD3592F0-78F3-4187-0A50-28A822ED3485}"/>
            </a:ext>
          </a:extLst>
        </p:cNvPr>
        <p:cNvGrpSpPr/>
        <p:nvPr/>
      </p:nvGrpSpPr>
      <p:grpSpPr>
        <a:xfrm>
          <a:off x="0" y="0"/>
          <a:ext cx="0" cy="0"/>
          <a:chOff x="0" y="0"/>
          <a:chExt cx="0" cy="0"/>
        </a:xfrm>
      </p:grpSpPr>
      <p:sp>
        <p:nvSpPr>
          <p:cNvPr id="53" name="Google Shape;53;g35002f83cbf_0_0:notes">
            <a:extLst>
              <a:ext uri="{FF2B5EF4-FFF2-40B4-BE49-F238E27FC236}">
                <a16:creationId xmlns:a16="http://schemas.microsoft.com/office/drawing/2014/main" id="{8FE891BF-70AF-EDBD-E804-890C47EE85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35002f83cbf_0_0:notes">
            <a:extLst>
              <a:ext uri="{FF2B5EF4-FFF2-40B4-BE49-F238E27FC236}">
                <a16:creationId xmlns:a16="http://schemas.microsoft.com/office/drawing/2014/main" id="{88F554D5-8381-3F15-137B-47E4BE0517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US" dirty="0">
                <a:solidFill>
                  <a:srgbClr val="E2E2E5"/>
                </a:solidFill>
                <a:effectLst/>
                <a:latin typeface="Arial" panose="020B0604020202020204" pitchFamily="34" charset="0"/>
              </a:rPr>
              <a:t>Well, up till now, we are trying multiple promising approaches for enhancing the spatial reasoning capabilities of language models for robotic navigation and manipulation. By exploring symbolic representations, semantic tokenization, to synthetic data generation techniques, and direct control strategies, we are slowly taking step by step towards building more intelligent, adaptable, and spatially aware robots. As an open R&amp;D lab, we're excited to share these early steps and look forward to tackling the challenges ahead. Thank you very much for your time and attention. I'm now happy to take any questions.</a:t>
            </a:r>
            <a:endParaRPr dirty="0">
              <a:latin typeface="+mj-lt"/>
            </a:endParaRPr>
          </a:p>
        </p:txBody>
      </p:sp>
    </p:spTree>
    <p:extLst>
      <p:ext uri="{BB962C8B-B14F-4D97-AF65-F5344CB8AC3E}">
        <p14:creationId xmlns:p14="http://schemas.microsoft.com/office/powerpoint/2010/main" val="2178420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a:extLst>
            <a:ext uri="{FF2B5EF4-FFF2-40B4-BE49-F238E27FC236}">
              <a16:creationId xmlns:a16="http://schemas.microsoft.com/office/drawing/2014/main" id="{07061958-30C3-58D4-AD2E-0A4A3CD6A66B}"/>
            </a:ext>
          </a:extLst>
        </p:cNvPr>
        <p:cNvGrpSpPr/>
        <p:nvPr/>
      </p:nvGrpSpPr>
      <p:grpSpPr>
        <a:xfrm>
          <a:off x="0" y="0"/>
          <a:ext cx="0" cy="0"/>
          <a:chOff x="0" y="0"/>
          <a:chExt cx="0" cy="0"/>
        </a:xfrm>
      </p:grpSpPr>
      <p:sp>
        <p:nvSpPr>
          <p:cNvPr id="62" name="Google Shape;62;g35002f83cbf_0_5:notes">
            <a:extLst>
              <a:ext uri="{FF2B5EF4-FFF2-40B4-BE49-F238E27FC236}">
                <a16:creationId xmlns:a16="http://schemas.microsoft.com/office/drawing/2014/main" id="{A5247766-1124-838E-790D-E79D0747FA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002f83cbf_0_5:notes">
            <a:extLst>
              <a:ext uri="{FF2B5EF4-FFF2-40B4-BE49-F238E27FC236}">
                <a16:creationId xmlns:a16="http://schemas.microsoft.com/office/drawing/2014/main" id="{6B0A709B-D44C-A4BC-10B8-988C74DBFF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dirty="0"/>
              <a:t>And our team is fully remote and across continents. We gathered all of the minds across the globe. And 1 more thing is that not just core team, because we are open source everything so there are also many contributors in the internet gathered around and help us develop not just ideas but </a:t>
            </a:r>
            <a:r>
              <a:rPr lang="en" dirty="0" err="1"/>
              <a:t>acticely</a:t>
            </a:r>
            <a:r>
              <a:rPr lang="en" dirty="0"/>
              <a:t> contribute and accelerate the opensource research.</a:t>
            </a:r>
            <a:endParaRPr dirty="0"/>
          </a:p>
        </p:txBody>
      </p:sp>
    </p:spTree>
    <p:extLst>
      <p:ext uri="{BB962C8B-B14F-4D97-AF65-F5344CB8AC3E}">
        <p14:creationId xmlns:p14="http://schemas.microsoft.com/office/powerpoint/2010/main" val="4021313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0" i="0" dirty="0">
                <a:solidFill>
                  <a:srgbClr val="E2E2E5"/>
                </a:solidFill>
                <a:effectLst/>
                <a:latin typeface="+mj-lt"/>
              </a:rPr>
              <a:t>Traditionally, robotic spatial tasks involve complex pipelines – processing sensor data, building world models, planning paths or grasps. These can be powerful but often require significant engineering for specific tasks and environments, and can be brittle. LLMs, however, have shown incredible abilities in logical reasoning, planning, and understanding language. The tantalizing possibility is: Can we leverage these cognitive strengths for spatial tasks? Can an LLM, primarily trained on text, learn to 'think' spatially? This requires finding ways to represent spatial information that an LLM can understand and manipulate.</a:t>
            </a:r>
          </a:p>
          <a:p>
            <a:pPr marL="158750" indent="0">
              <a:buNone/>
            </a:pPr>
            <a:endParaRPr lang="en-US" b="0" i="0" dirty="0">
              <a:solidFill>
                <a:srgbClr val="E2E2E5"/>
              </a:solidFill>
              <a:effectLst/>
              <a:latin typeface="+mj-lt"/>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dirty="0"/>
              <a:t>By the way, this is </a:t>
            </a:r>
            <a:r>
              <a:rPr lang="en-US" b="0" dirty="0" err="1"/>
              <a:t>OpenScene</a:t>
            </a:r>
            <a:r>
              <a:rPr lang="en-US" b="0" dirty="0"/>
              <a:t>, a wonderful paper on 3D scene understanding that enables zero-shot 3D semantic segmentation based on language. It is also one of the papers we are building upon.</a:t>
            </a:r>
          </a:p>
        </p:txBody>
      </p:sp>
    </p:spTree>
    <p:extLst>
      <p:ext uri="{BB962C8B-B14F-4D97-AF65-F5344CB8AC3E}">
        <p14:creationId xmlns:p14="http://schemas.microsoft.com/office/powerpoint/2010/main" val="4136779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solidFill>
                  <a:srgbClr val="E2E2E5"/>
                </a:solidFill>
                <a:effectLst/>
                <a:latin typeface="Arial" panose="020B0604020202020204" pitchFamily="34" charset="0"/>
              </a:rPr>
              <a:t>OK so before go right up to the really complex problem like that. Our first step was to tackle a fundamental spatial task: maze navigation. It's a controlled environment perfect for testing core reasoning. The core idea of </a:t>
            </a:r>
            <a:r>
              <a:rPr lang="en-US" dirty="0" err="1">
                <a:solidFill>
                  <a:srgbClr val="E2E2E5"/>
                </a:solidFill>
                <a:effectLst/>
                <a:latin typeface="Arial" panose="020B0604020202020204" pitchFamily="34" charset="0"/>
              </a:rPr>
              <a:t>AlphaMaze</a:t>
            </a:r>
            <a:r>
              <a:rPr lang="en-US" dirty="0">
                <a:solidFill>
                  <a:srgbClr val="E2E2E5"/>
                </a:solidFill>
                <a:effectLst/>
                <a:latin typeface="Arial" panose="020B0604020202020204" pitchFamily="34" charset="0"/>
              </a:rPr>
              <a:t> was to see if an LLM could solve a maze given only a symbolic representation. We converted the maze grid, walls, start, and target into a sequence of unique tokens. The challenge wasn't just about pattern matching; it was about teaching the LLM sequential decision-making based on these spatial rules – understanding constraints (walls) and pursuing a goal (target).</a:t>
            </a:r>
            <a:endParaRPr lang="en-VN" dirty="0">
              <a:latin typeface="+mj-lt"/>
            </a:endParaRPr>
          </a:p>
        </p:txBody>
      </p:sp>
    </p:spTree>
    <p:extLst>
      <p:ext uri="{BB962C8B-B14F-4D97-AF65-F5344CB8AC3E}">
        <p14:creationId xmlns:p14="http://schemas.microsoft.com/office/powerpoint/2010/main" val="3890670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B42A6B-E0F8-E0E1-DFF8-A81B4B5AC5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2BC98B-E5F0-4BB8-806F-3EC35C26F05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72F0419-28B2-97FB-5B3F-02ED63AC9CDC}"/>
              </a:ext>
            </a:extLst>
          </p:cNvPr>
          <p:cNvSpPr>
            <a:spLocks noGrp="1"/>
          </p:cNvSpPr>
          <p:nvPr>
            <p:ph type="body" idx="1"/>
          </p:nvPr>
        </p:nvSpPr>
        <p:spPr/>
        <p:txBody>
          <a:bodyPr/>
          <a:lstStyle/>
          <a:p>
            <a:pPr marL="158750" indent="0">
              <a:buNone/>
            </a:pPr>
            <a:r>
              <a:rPr lang="en-US" dirty="0">
                <a:solidFill>
                  <a:srgbClr val="E2E2E5"/>
                </a:solidFill>
                <a:effectLst/>
                <a:latin typeface="Arial" panose="020B0604020202020204" pitchFamily="34" charset="0"/>
              </a:rPr>
              <a:t>To train </a:t>
            </a:r>
            <a:r>
              <a:rPr lang="en-US" dirty="0" err="1">
                <a:solidFill>
                  <a:srgbClr val="E2E2E5"/>
                </a:solidFill>
                <a:effectLst/>
                <a:latin typeface="Arial" panose="020B0604020202020204" pitchFamily="34" charset="0"/>
              </a:rPr>
              <a:t>AlphaMaze</a:t>
            </a:r>
            <a:r>
              <a:rPr lang="en-US" dirty="0">
                <a:solidFill>
                  <a:srgbClr val="E2E2E5"/>
                </a:solidFill>
                <a:effectLst/>
                <a:latin typeface="Arial" panose="020B0604020202020204" pitchFamily="34" charset="0"/>
              </a:rPr>
              <a:t>, we needed a robust dataset strategy. We started with a large pool of over half a million synthetically generated 5x5 mazes. A portion was held out as a test set. The main training pool underwent multi-stage augmentation. We created 'Straight Success' examples for basic learning. Crucially, we also generated a 'Reset Dataset' containing incorrect paths followed by recovery examples. This teaches the model to recognize and correct mistakes – vital for robust reasoning. Finally, a separate subset was used specifically for the Reinforcement Learning (GRPO) phase. Our final Supervised Fine-Tuning (SFT) set balanced direct success and these retry examples.</a:t>
            </a:r>
            <a:endParaRPr lang="en-VN" dirty="0">
              <a:latin typeface="+mj-lt"/>
            </a:endParaRPr>
          </a:p>
        </p:txBody>
      </p:sp>
    </p:spTree>
    <p:extLst>
      <p:ext uri="{BB962C8B-B14F-4D97-AF65-F5344CB8AC3E}">
        <p14:creationId xmlns:p14="http://schemas.microsoft.com/office/powerpoint/2010/main" val="1372790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1B39B-18EA-D692-003D-C0392F9731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C7485C-02F0-C0EB-51D9-94863BD8D1F0}"/>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54124BD3-BF35-DDF2-CAAA-60A9E7821D51}"/>
              </a:ext>
            </a:extLst>
          </p:cNvPr>
          <p:cNvSpPr>
            <a:spLocks noGrp="1"/>
          </p:cNvSpPr>
          <p:nvPr>
            <p:ph type="body" idx="1"/>
          </p:nvPr>
        </p:nvSpPr>
        <p:spPr/>
        <p:txBody>
          <a:bodyPr/>
          <a:lstStyle/>
          <a:p>
            <a:pPr marL="158750" indent="0">
              <a:buNone/>
            </a:pPr>
            <a:r>
              <a:rPr lang="en-US" dirty="0">
                <a:solidFill>
                  <a:srgbClr val="E2E2E5"/>
                </a:solidFill>
                <a:effectLst/>
                <a:latin typeface="Arial" panose="020B0604020202020204" pitchFamily="34" charset="0"/>
              </a:rPr>
              <a:t>We used a two-stage training approach. First, Supervised Fine-Tuning (SFT) on a dataset of mazes and their correct solutions. This taught the model the basic vocabulary and mechanics – how to output movement tokens based on the input. However, SFT alone often resulted in suboptimal paths or failures in complex mazes. The real breakthrough came with Group Relative Policy Optimization (GRPO), a reinforcement learning technique inspired by work like DeepSeek-R1. We designed a reward function that encouraged not just reaching the target, but doing so efficiently and correctly. Well but as we all know, the key difficulty here was designing effective reward signals and leveraging RL efficiently.</a:t>
            </a:r>
          </a:p>
          <a:p>
            <a:pPr marL="158750" indent="0">
              <a:buNone/>
            </a:pPr>
            <a:endParaRPr lang="en-US" dirty="0">
              <a:solidFill>
                <a:srgbClr val="E2E2E5"/>
              </a:solidFill>
              <a:effectLst/>
              <a:latin typeface="Arial" panose="020B0604020202020204" pitchFamily="34" charset="0"/>
            </a:endParaRPr>
          </a:p>
          <a:p>
            <a:pPr marL="158750" indent="0">
              <a:buNone/>
            </a:pPr>
            <a:r>
              <a:rPr lang="en-US" dirty="0">
                <a:latin typeface="+mj-lt"/>
              </a:rPr>
              <a:t>Correctness Reward (per solution step): This reward is scaled according to the number of steps in the maze solution.</a:t>
            </a:r>
            <a:endParaRPr lang="en-US" dirty="0">
              <a:solidFill>
                <a:srgbClr val="E2E2E5"/>
              </a:solidFill>
              <a:effectLst/>
              <a:latin typeface="Arial" panose="020B0604020202020204" pitchFamily="34" charset="0"/>
            </a:endParaRPr>
          </a:p>
          <a:p>
            <a:pPr marL="158750" indent="0">
              <a:buNone/>
            </a:pPr>
            <a:r>
              <a:rPr lang="en-US" dirty="0">
                <a:latin typeface="+mj-lt"/>
              </a:rPr>
              <a:t>Integrity Reward: This reward is given for each valid movement token</a:t>
            </a:r>
            <a:endParaRPr lang="en-US" dirty="0">
              <a:solidFill>
                <a:srgbClr val="E2E2E5"/>
              </a:solidFill>
              <a:effectLst/>
              <a:latin typeface="Arial" panose="020B0604020202020204" pitchFamily="34" charset="0"/>
            </a:endParaRPr>
          </a:p>
          <a:p>
            <a:pPr marL="158750" indent="0">
              <a:buNone/>
            </a:pPr>
            <a:r>
              <a:rPr lang="en-US" dirty="0">
                <a:latin typeface="+mj-lt"/>
              </a:rPr>
              <a:t>Format Reward: This reward is given for correctly using the XML tag</a:t>
            </a:r>
            <a:endParaRPr lang="en-VN" dirty="0">
              <a:latin typeface="+mj-lt"/>
            </a:endParaRPr>
          </a:p>
        </p:txBody>
      </p:sp>
    </p:spTree>
    <p:extLst>
      <p:ext uri="{BB962C8B-B14F-4D97-AF65-F5344CB8AC3E}">
        <p14:creationId xmlns:p14="http://schemas.microsoft.com/office/powerpoint/2010/main" val="28023255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F31501-6527-E473-E65B-F1EBAB4E21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2819EE-20B3-A81A-5DE0-709346753EF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EA5FA14-2A6C-9C8D-2E73-703A9424518B}"/>
              </a:ext>
            </a:extLst>
          </p:cNvPr>
          <p:cNvSpPr>
            <a:spLocks noGrp="1"/>
          </p:cNvSpPr>
          <p:nvPr>
            <p:ph type="body" idx="1"/>
          </p:nvPr>
        </p:nvSpPr>
        <p:spPr/>
        <p:txBody>
          <a:bodyPr/>
          <a:lstStyle/>
          <a:p>
            <a:pPr marL="158750" indent="0">
              <a:buNone/>
            </a:pPr>
            <a:r>
              <a:rPr lang="en-US" dirty="0">
                <a:solidFill>
                  <a:srgbClr val="E2E2E5"/>
                </a:solidFill>
                <a:effectLst/>
                <a:latin typeface="Arial" panose="020B0604020202020204" pitchFamily="34" charset="0"/>
              </a:rPr>
              <a:t>With GRPO, we observed emergent reasoning. The model wasn't just spitting out moves; it generated intermediate 'thoughts' – effectively, a chain-of-thought process – evaluating steps. We even saw instances of self-correction, where it would seem to realize a path was wrong and backtrack. This was crucial evidence: an LLM, through symbolic training and RL, could develop genuine spatial problem-solving strategies in 2D. The limitation, of course, was that this was purely symbolic 2D navigation.</a:t>
            </a:r>
            <a:endParaRPr lang="en-VN" dirty="0">
              <a:latin typeface="+mj-lt"/>
            </a:endParaRPr>
          </a:p>
        </p:txBody>
      </p:sp>
    </p:spTree>
    <p:extLst>
      <p:ext uri="{BB962C8B-B14F-4D97-AF65-F5344CB8AC3E}">
        <p14:creationId xmlns:p14="http://schemas.microsoft.com/office/powerpoint/2010/main" val="9101614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998761-4851-38B4-4AE3-76E9880133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27515A-9E06-FD62-BEF1-20A0063D340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44D281D-18FE-FFFD-C527-F8BCE69638A7}"/>
              </a:ext>
            </a:extLst>
          </p:cNvPr>
          <p:cNvSpPr>
            <a:spLocks noGrp="1"/>
          </p:cNvSpPr>
          <p:nvPr>
            <p:ph type="body" idx="1"/>
          </p:nvPr>
        </p:nvSpPr>
        <p:spPr/>
        <p:txBody>
          <a:bodyPr/>
          <a:lstStyle/>
          <a:p>
            <a:pPr marL="158750" indent="0">
              <a:buNone/>
            </a:pPr>
            <a:r>
              <a:rPr lang="en-US" dirty="0" err="1">
                <a:solidFill>
                  <a:srgbClr val="E2E2E5"/>
                </a:solidFill>
                <a:effectLst/>
                <a:latin typeface="Arial" panose="020B0604020202020204" pitchFamily="34" charset="0"/>
              </a:rPr>
              <a:t>AlphaMaze</a:t>
            </a:r>
            <a:r>
              <a:rPr lang="en-US" dirty="0">
                <a:solidFill>
                  <a:srgbClr val="E2E2E5"/>
                </a:solidFill>
                <a:effectLst/>
                <a:latin typeface="Arial" panose="020B0604020202020204" pitchFamily="34" charset="0"/>
              </a:rPr>
              <a:t> proved the principle of symbolic spatial reasoning. But real robots need to interact with objects in three dimensions. They need to understand concepts like 'on top of', 'inside', and precise [x, y, z] coordinates. This requires a richer way to encode spatial information and reason about object relationships. This led us to our next project: </a:t>
            </a:r>
            <a:r>
              <a:rPr lang="en-US" dirty="0" err="1">
                <a:solidFill>
                  <a:srgbClr val="E2E2E5"/>
                </a:solidFill>
                <a:effectLst/>
                <a:latin typeface="Arial" panose="020B0604020202020204" pitchFamily="34" charset="0"/>
              </a:rPr>
              <a:t>AlphaSpace</a:t>
            </a:r>
            <a:r>
              <a:rPr lang="en-US" dirty="0">
                <a:solidFill>
                  <a:srgbClr val="E2E2E5"/>
                </a:solidFill>
                <a:effectLst/>
                <a:latin typeface="Arial" panose="020B0604020202020204" pitchFamily="34" charset="0"/>
              </a:rPr>
              <a:t>.</a:t>
            </a:r>
            <a:endParaRPr lang="en-VN" dirty="0">
              <a:latin typeface="+mj-lt"/>
            </a:endParaRPr>
          </a:p>
        </p:txBody>
      </p:sp>
    </p:spTree>
    <p:extLst>
      <p:ext uri="{BB962C8B-B14F-4D97-AF65-F5344CB8AC3E}">
        <p14:creationId xmlns:p14="http://schemas.microsoft.com/office/powerpoint/2010/main" val="2675777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1">
  <p:cSld name="Blank">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8556784" y="4749851"/>
            <a:ext cx="548700" cy="393600"/>
          </a:xfrm>
          <a:prstGeom prst="rect">
            <a:avLst/>
          </a:prstGeom>
          <a:noFill/>
          <a:ln>
            <a:noFill/>
          </a:ln>
        </p:spPr>
        <p:txBody>
          <a:bodyPr spcFirstLastPara="1" wrap="square" lIns="83800" tIns="83800" rIns="83800" bIns="83800"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4">
            <a:lum/>
          </a:blip>
          <a:srcRect/>
          <a:stretch>
            <a:fillRect t="-6000" b="-6000"/>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32.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7" name="Google Shape;57;p14"/>
          <p:cNvPicPr preferRelativeResize="0"/>
          <p:nvPr/>
        </p:nvPicPr>
        <p:blipFill>
          <a:blip r:embed="rId3">
            <a:alphaModFix/>
          </a:blip>
          <a:stretch>
            <a:fillRect/>
          </a:stretch>
        </p:blipFill>
        <p:spPr>
          <a:xfrm>
            <a:off x="0" y="2571750"/>
            <a:ext cx="9144000" cy="2711450"/>
          </a:xfrm>
          <a:prstGeom prst="rect">
            <a:avLst/>
          </a:prstGeom>
          <a:noFill/>
          <a:ln>
            <a:noFill/>
          </a:ln>
        </p:spPr>
      </p:pic>
      <p:sp>
        <p:nvSpPr>
          <p:cNvPr id="2" name="Rectangle 1">
            <a:extLst>
              <a:ext uri="{FF2B5EF4-FFF2-40B4-BE49-F238E27FC236}">
                <a16:creationId xmlns:a16="http://schemas.microsoft.com/office/drawing/2014/main" id="{E63A6015-01AC-0513-632C-12FBB0C7ABBE}"/>
              </a:ext>
            </a:extLst>
          </p:cNvPr>
          <p:cNvSpPr/>
          <p:nvPr/>
        </p:nvSpPr>
        <p:spPr>
          <a:xfrm>
            <a:off x="0" y="0"/>
            <a:ext cx="9144000" cy="5143500"/>
          </a:xfrm>
          <a:prstGeom prst="rect">
            <a:avLst/>
          </a:prstGeom>
          <a:solidFill>
            <a:schemeClr val="accent2">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8" name="Google Shape;58;p14"/>
          <p:cNvGrpSpPr/>
          <p:nvPr/>
        </p:nvGrpSpPr>
        <p:grpSpPr>
          <a:xfrm>
            <a:off x="3334425" y="76201"/>
            <a:ext cx="2475149" cy="584582"/>
            <a:chOff x="3374325" y="-37125"/>
            <a:chExt cx="2668825" cy="630325"/>
          </a:xfrm>
        </p:grpSpPr>
        <p:pic>
          <p:nvPicPr>
            <p:cNvPr id="59" name="Google Shape;59;p14" title="logo.png"/>
            <p:cNvPicPr preferRelativeResize="0"/>
            <p:nvPr/>
          </p:nvPicPr>
          <p:blipFill>
            <a:blip r:embed="rId4">
              <a:alphaModFix/>
            </a:blip>
            <a:stretch>
              <a:fillRect/>
            </a:stretch>
          </p:blipFill>
          <p:spPr>
            <a:xfrm>
              <a:off x="3374325" y="111650"/>
              <a:ext cx="1195350" cy="310800"/>
            </a:xfrm>
            <a:prstGeom prst="rect">
              <a:avLst/>
            </a:prstGeom>
            <a:noFill/>
            <a:ln>
              <a:noFill/>
            </a:ln>
          </p:spPr>
        </p:pic>
        <p:pic>
          <p:nvPicPr>
            <p:cNvPr id="60" name="Google Shape;60;p14" title="Screenshot_2025-04-25_at_00.07.19-removebg-preview.png"/>
            <p:cNvPicPr preferRelativeResize="0"/>
            <p:nvPr/>
          </p:nvPicPr>
          <p:blipFill>
            <a:blip r:embed="rId5">
              <a:alphaModFix/>
            </a:blip>
            <a:stretch>
              <a:fillRect/>
            </a:stretch>
          </p:blipFill>
          <p:spPr>
            <a:xfrm>
              <a:off x="4658375" y="-37125"/>
              <a:ext cx="1384775" cy="630325"/>
            </a:xfrm>
            <a:prstGeom prst="rect">
              <a:avLst/>
            </a:prstGeom>
            <a:noFill/>
            <a:ln>
              <a:noFill/>
            </a:ln>
          </p:spPr>
        </p:pic>
      </p:grpSp>
      <p:sp>
        <p:nvSpPr>
          <p:cNvPr id="56" name="Google Shape;56;p14"/>
          <p:cNvSpPr txBox="1">
            <a:spLocks noGrp="1"/>
          </p:cNvSpPr>
          <p:nvPr>
            <p:ph type="title" idx="4294967295"/>
          </p:nvPr>
        </p:nvSpPr>
        <p:spPr>
          <a:xfrm>
            <a:off x="-19800" y="774290"/>
            <a:ext cx="9163800" cy="2191800"/>
          </a:xfrm>
          <a:prstGeom prst="rect">
            <a:avLst/>
          </a:prstGeom>
          <a:noFill/>
        </p:spPr>
        <p:txBody>
          <a:bodyPr spcFirstLastPara="1" wrap="square" lIns="91425" tIns="91425" rIns="91425" bIns="91425" anchor="t" anchorCtr="0">
            <a:normAutofit fontScale="90000"/>
          </a:bodyPr>
          <a:lstStyle/>
          <a:p>
            <a:pPr marL="0" lvl="0" indent="0" algn="ctr" rtl="0">
              <a:lnSpc>
                <a:spcPct val="115000"/>
              </a:lnSpc>
              <a:spcBef>
                <a:spcPts val="0"/>
              </a:spcBef>
              <a:spcAft>
                <a:spcPts val="0"/>
              </a:spcAft>
              <a:buNone/>
            </a:pPr>
            <a:r>
              <a:rPr lang="en" sz="6100" b="1" dirty="0">
                <a:latin typeface="PP Mondwest" pitchFamily="2" charset="-128"/>
                <a:ea typeface="PP Mondwest" pitchFamily="2" charset="-128"/>
                <a:cs typeface="Lora"/>
                <a:sym typeface="Lora"/>
              </a:rPr>
              <a:t>Spatial Reasoning LLM</a:t>
            </a:r>
            <a:endParaRPr sz="6100" b="1" dirty="0">
              <a:latin typeface="PP Mondwest" pitchFamily="2" charset="-128"/>
              <a:ea typeface="PP Mondwest" pitchFamily="2" charset="-128"/>
              <a:cs typeface="Lora"/>
              <a:sym typeface="Lora"/>
            </a:endParaRPr>
          </a:p>
          <a:p>
            <a:pPr marL="0" lvl="0" indent="0" algn="ctr" rtl="0">
              <a:lnSpc>
                <a:spcPct val="150000"/>
              </a:lnSpc>
              <a:spcBef>
                <a:spcPts val="0"/>
              </a:spcBef>
              <a:spcAft>
                <a:spcPts val="0"/>
              </a:spcAft>
              <a:buNone/>
            </a:pPr>
            <a:r>
              <a:rPr lang="en" sz="3300" b="1" dirty="0">
                <a:latin typeface="PP Editorial New" pitchFamily="2" charset="77"/>
                <a:ea typeface="Lora"/>
                <a:cs typeface="Lora"/>
                <a:sym typeface="Lora"/>
              </a:rPr>
              <a:t>Enhancing 2D &amp; 3D Understanding for</a:t>
            </a:r>
            <a:endParaRPr sz="3300" b="1" dirty="0">
              <a:latin typeface="PP Editorial New" pitchFamily="2" charset="77"/>
              <a:ea typeface="Lora"/>
              <a:cs typeface="Lora"/>
              <a:sym typeface="Lora"/>
            </a:endParaRPr>
          </a:p>
          <a:p>
            <a:pPr marL="0" lvl="0" indent="0" algn="ctr" rtl="0">
              <a:spcBef>
                <a:spcPts val="0"/>
              </a:spcBef>
              <a:spcAft>
                <a:spcPts val="0"/>
              </a:spcAft>
              <a:buNone/>
            </a:pPr>
            <a:r>
              <a:rPr lang="en" sz="3300" b="1" dirty="0">
                <a:latin typeface="PP Editorial New" pitchFamily="2" charset="77"/>
                <a:ea typeface="Lora"/>
                <a:cs typeface="Lora"/>
                <a:sym typeface="Lora"/>
              </a:rPr>
              <a:t>Robotic </a:t>
            </a:r>
            <a:r>
              <a:rPr lang="en" sz="3300" b="1" dirty="0">
                <a:solidFill>
                  <a:srgbClr val="FF5D04"/>
                </a:solidFill>
                <a:latin typeface="PP Editorial New" pitchFamily="2" charset="77"/>
                <a:ea typeface="PP Neue Montreal Book" pitchFamily="2" charset="77"/>
                <a:cs typeface="Lora"/>
                <a:sym typeface="Lora"/>
              </a:rPr>
              <a:t>Manipulation</a:t>
            </a:r>
            <a:r>
              <a:rPr lang="en" sz="3300" b="1" dirty="0">
                <a:latin typeface="PP Editorial New" pitchFamily="2" charset="77"/>
                <a:ea typeface="Lora"/>
                <a:cs typeface="Lora"/>
                <a:sym typeface="Lora"/>
              </a:rPr>
              <a:t> and </a:t>
            </a:r>
            <a:r>
              <a:rPr lang="en" sz="3300" b="1" dirty="0">
                <a:solidFill>
                  <a:srgbClr val="FF5D04"/>
                </a:solidFill>
                <a:latin typeface="PP Editorial New" pitchFamily="2" charset="77"/>
                <a:ea typeface="PP Neue Montreal Book" pitchFamily="2" charset="77"/>
                <a:cs typeface="Lora"/>
                <a:sym typeface="Lora"/>
              </a:rPr>
              <a:t>Navigation</a:t>
            </a:r>
            <a:endParaRPr sz="3300" b="1" dirty="0">
              <a:solidFill>
                <a:srgbClr val="FF5D04"/>
              </a:solidFill>
              <a:latin typeface="PP Editorial New" pitchFamily="2" charset="77"/>
              <a:ea typeface="PP Neue Montreal Book" pitchFamily="2" charset="77"/>
              <a:cs typeface="Lora"/>
              <a:sym typeface="Lor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88C952-FB05-7C36-4044-0B3815888C2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56FFD48-3B4F-AA46-D5F7-867972D59A49}"/>
              </a:ext>
            </a:extLst>
          </p:cNvPr>
          <p:cNvSpPr txBox="1"/>
          <p:nvPr/>
        </p:nvSpPr>
        <p:spPr>
          <a:xfrm>
            <a:off x="0" y="217283"/>
            <a:ext cx="9144000"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AlphaSpace</a:t>
            </a:r>
            <a:r>
              <a:rPr lang="en-US" sz="2400" dirty="0">
                <a:latin typeface="PP Editorial New" pitchFamily="2" charset="77"/>
              </a:rPr>
              <a:t>: </a:t>
            </a:r>
            <a:r>
              <a:rPr lang="en-US" sz="1800" dirty="0">
                <a:latin typeface="PP Neue Montreal Book" pitchFamily="2" charset="77"/>
                <a:ea typeface="PP Neue Montreal Book" pitchFamily="2" charset="77"/>
              </a:rPr>
              <a:t>Language-Driven 3D Manipulation</a:t>
            </a:r>
            <a:endParaRPr lang="en-VN" sz="2000" dirty="0">
              <a:latin typeface="PP Neue Montreal Book" pitchFamily="2" charset="77"/>
              <a:ea typeface="PP Neue Montreal Book" pitchFamily="2" charset="77"/>
            </a:endParaRPr>
          </a:p>
        </p:txBody>
      </p:sp>
      <p:pic>
        <p:nvPicPr>
          <p:cNvPr id="2" name="replay">
            <a:hlinkClick r:id="" action="ppaction://media"/>
            <a:extLst>
              <a:ext uri="{FF2B5EF4-FFF2-40B4-BE49-F238E27FC236}">
                <a16:creationId xmlns:a16="http://schemas.microsoft.com/office/drawing/2014/main" id="{5B862402-0571-2383-801D-07646118726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8854" y="1060397"/>
            <a:ext cx="3022554" cy="3584581"/>
          </a:xfrm>
          <a:prstGeom prst="rect">
            <a:avLst/>
          </a:prstGeom>
          <a:ln>
            <a:solidFill>
              <a:schemeClr val="tx1"/>
            </a:solidFill>
          </a:ln>
          <a:effectLst>
            <a:outerShdw blurRad="50800" dist="50800" dir="5400000" algn="ctr" rotWithShape="0">
              <a:srgbClr val="000000">
                <a:alpha val="99000"/>
              </a:srgbClr>
            </a:outerShdw>
          </a:effectLst>
        </p:spPr>
      </p:pic>
      <p:sp>
        <p:nvSpPr>
          <p:cNvPr id="4" name="Google Shape;68;p15">
            <a:extLst>
              <a:ext uri="{FF2B5EF4-FFF2-40B4-BE49-F238E27FC236}">
                <a16:creationId xmlns:a16="http://schemas.microsoft.com/office/drawing/2014/main" id="{5B1A1E20-00DE-3863-DE4B-2A84128BBEDE}"/>
              </a:ext>
            </a:extLst>
          </p:cNvPr>
          <p:cNvSpPr txBox="1"/>
          <p:nvPr/>
        </p:nvSpPr>
        <p:spPr>
          <a:xfrm>
            <a:off x="67235" y="4835754"/>
            <a:ext cx="4919703"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err="1">
                <a:solidFill>
                  <a:schemeClr val="dk1"/>
                </a:solidFill>
                <a:latin typeface="PP Neue Montreal Book" pitchFamily="2" charset="77"/>
                <a:ea typeface="PP Neue Montreal Book" pitchFamily="2" charset="77"/>
                <a:cs typeface="Inter Tight"/>
                <a:sym typeface="Inter Tight"/>
              </a:rPr>
              <a:t>AlphaSpace</a:t>
            </a:r>
            <a:r>
              <a:rPr lang="en-US" sz="800" dirty="0">
                <a:solidFill>
                  <a:schemeClr val="dk1"/>
                </a:solidFill>
                <a:latin typeface="PP Neue Montreal Book" pitchFamily="2" charset="77"/>
                <a:ea typeface="PP Neue Montreal Book" pitchFamily="2" charset="77"/>
                <a:cs typeface="Inter Tight"/>
                <a:sym typeface="Inter Tight"/>
              </a:rPr>
              <a:t> Enabling Robotic Actions through Semantic Tokenization and Symbolic Reasoning</a:t>
            </a:r>
          </a:p>
        </p:txBody>
      </p:sp>
      <p:sp>
        <p:nvSpPr>
          <p:cNvPr id="5" name="TextBox 4">
            <a:extLst>
              <a:ext uri="{FF2B5EF4-FFF2-40B4-BE49-F238E27FC236}">
                <a16:creationId xmlns:a16="http://schemas.microsoft.com/office/drawing/2014/main" id="{6CA2CFD4-B789-5123-0981-F77AA9029094}"/>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But can a decoder-only LLM reason about 3D space?</a:t>
            </a:r>
          </a:p>
        </p:txBody>
      </p:sp>
      <p:pic>
        <p:nvPicPr>
          <p:cNvPr id="6" name="Picture 5">
            <a:extLst>
              <a:ext uri="{FF2B5EF4-FFF2-40B4-BE49-F238E27FC236}">
                <a16:creationId xmlns:a16="http://schemas.microsoft.com/office/drawing/2014/main" id="{B29C3B2A-0C80-18C8-5BD3-96766DADB7FC}"/>
              </a:ext>
            </a:extLst>
          </p:cNvPr>
          <p:cNvPicPr>
            <a:picLocks noChangeAspect="1"/>
          </p:cNvPicPr>
          <p:nvPr/>
        </p:nvPicPr>
        <p:blipFill>
          <a:blip r:embed="rId6"/>
          <a:srcRect l="1948" t="2479" r="1360" b="1916"/>
          <a:stretch/>
        </p:blipFill>
        <p:spPr>
          <a:xfrm>
            <a:off x="4368026" y="1060396"/>
            <a:ext cx="4183043" cy="3404155"/>
          </a:xfrm>
          <a:prstGeom prst="rect">
            <a:avLst/>
          </a:prstGeom>
          <a:ln>
            <a:solidFill>
              <a:schemeClr val="tx1"/>
            </a:solidFill>
          </a:ln>
          <a:effectLst>
            <a:outerShdw blurRad="50800" dist="50800" dir="5400000" algn="ctr" rotWithShape="0">
              <a:srgbClr val="000000">
                <a:alpha val="99000"/>
              </a:srgbClr>
            </a:outerShdw>
          </a:effectLst>
        </p:spPr>
      </p:pic>
      <p:sp>
        <p:nvSpPr>
          <p:cNvPr id="7" name="TextBox 6">
            <a:extLst>
              <a:ext uri="{FF2B5EF4-FFF2-40B4-BE49-F238E27FC236}">
                <a16:creationId xmlns:a16="http://schemas.microsoft.com/office/drawing/2014/main" id="{6F3AE703-1F74-4E05-22FF-E44EE2005A5E}"/>
              </a:ext>
            </a:extLst>
          </p:cNvPr>
          <p:cNvSpPr txBox="1"/>
          <p:nvPr/>
        </p:nvSpPr>
        <p:spPr>
          <a:xfrm>
            <a:off x="5218396" y="4516249"/>
            <a:ext cx="2493817" cy="323165"/>
          </a:xfrm>
          <a:prstGeom prst="rect">
            <a:avLst/>
          </a:prstGeom>
          <a:noFill/>
        </p:spPr>
        <p:txBody>
          <a:bodyPr wrap="square" rtlCol="0">
            <a:spAutoFit/>
          </a:bodyPr>
          <a:lstStyle/>
          <a:p>
            <a:pPr algn="ctr"/>
            <a:r>
              <a:rPr lang="en-US" sz="1500" dirty="0">
                <a:solidFill>
                  <a:schemeClr val="tx1"/>
                </a:solidFill>
                <a:latin typeface="PP Neue Montreal Book" pitchFamily="2" charset="77"/>
                <a:ea typeface="PP Neue Montreal Book" pitchFamily="2" charset="77"/>
              </a:rPr>
              <a:t>Training pipeline</a:t>
            </a:r>
            <a:endParaRPr lang="en-US" sz="1500" dirty="0">
              <a:latin typeface="PP Neue Montreal Book" pitchFamily="2" charset="77"/>
              <a:ea typeface="PP Neue Montreal Book" pitchFamily="2" charset="77"/>
            </a:endParaRPr>
          </a:p>
        </p:txBody>
      </p:sp>
    </p:spTree>
    <p:extLst>
      <p:ext uri="{BB962C8B-B14F-4D97-AF65-F5344CB8AC3E}">
        <p14:creationId xmlns:p14="http://schemas.microsoft.com/office/powerpoint/2010/main" val="3349553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4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B9FC68-7BCF-7D4E-59BD-D8C00CC89713}"/>
            </a:ext>
          </a:extLst>
        </p:cNvPr>
        <p:cNvGrpSpPr/>
        <p:nvPr/>
      </p:nvGrpSpPr>
      <p:grpSpPr>
        <a:xfrm>
          <a:off x="0" y="0"/>
          <a:ext cx="0" cy="0"/>
          <a:chOff x="0" y="0"/>
          <a:chExt cx="0" cy="0"/>
        </a:xfrm>
      </p:grpSpPr>
      <p:pic>
        <p:nvPicPr>
          <p:cNvPr id="50" name="Picture 49" descr="A group of numbers and symbols&#10;&#10;Description automatically generated">
            <a:extLst>
              <a:ext uri="{FF2B5EF4-FFF2-40B4-BE49-F238E27FC236}">
                <a16:creationId xmlns:a16="http://schemas.microsoft.com/office/drawing/2014/main" id="{FE6A5355-554D-1521-ACC4-CD76A3088B92}"/>
              </a:ext>
            </a:extLst>
          </p:cNvPr>
          <p:cNvPicPr>
            <a:picLocks noChangeAspect="1"/>
          </p:cNvPicPr>
          <p:nvPr/>
        </p:nvPicPr>
        <p:blipFill>
          <a:blip r:embed="rId3"/>
          <a:srcRect l="3179" t="5614" r="2780" b="5073"/>
          <a:stretch/>
        </p:blipFill>
        <p:spPr>
          <a:xfrm>
            <a:off x="4463771" y="1559762"/>
            <a:ext cx="4569676" cy="2314641"/>
          </a:xfrm>
          <a:prstGeom prst="rect">
            <a:avLst/>
          </a:prstGeom>
          <a:ln>
            <a:solidFill>
              <a:schemeClr val="tx1"/>
            </a:solidFill>
          </a:ln>
          <a:effectLst>
            <a:outerShdw blurRad="50800" dist="50800" dir="5400000" algn="ctr" rotWithShape="0">
              <a:srgbClr val="000000">
                <a:alpha val="99000"/>
              </a:srgbClr>
            </a:outerShdw>
          </a:effectLst>
        </p:spPr>
      </p:pic>
      <p:sp>
        <p:nvSpPr>
          <p:cNvPr id="3" name="TextBox 2">
            <a:extLst>
              <a:ext uri="{FF2B5EF4-FFF2-40B4-BE49-F238E27FC236}">
                <a16:creationId xmlns:a16="http://schemas.microsoft.com/office/drawing/2014/main" id="{EAE94C03-ADC7-DD71-5A0E-EF29D1B544E6}"/>
              </a:ext>
            </a:extLst>
          </p:cNvPr>
          <p:cNvSpPr txBox="1"/>
          <p:nvPr/>
        </p:nvSpPr>
        <p:spPr>
          <a:xfrm>
            <a:off x="0" y="217283"/>
            <a:ext cx="9144000"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AlphaSpace</a:t>
            </a:r>
            <a:r>
              <a:rPr lang="en-US" sz="2400" dirty="0">
                <a:latin typeface="PP Editorial New" pitchFamily="2" charset="77"/>
              </a:rPr>
              <a:t>: </a:t>
            </a:r>
            <a:r>
              <a:rPr lang="en-US" sz="1800" dirty="0">
                <a:latin typeface="PP Neue Montreal Book" pitchFamily="2" charset="77"/>
                <a:ea typeface="PP Neue Montreal Book" pitchFamily="2" charset="77"/>
              </a:rPr>
              <a:t>Synthetic Data &amp; Training</a:t>
            </a:r>
            <a:endParaRPr lang="en-VN" sz="2000" dirty="0">
              <a:latin typeface="PP Neue Montreal Book" pitchFamily="2" charset="77"/>
              <a:ea typeface="PP Neue Montreal Book" pitchFamily="2" charset="77"/>
            </a:endParaRPr>
          </a:p>
        </p:txBody>
      </p:sp>
      <p:sp>
        <p:nvSpPr>
          <p:cNvPr id="5" name="Google Shape;68;p15">
            <a:extLst>
              <a:ext uri="{FF2B5EF4-FFF2-40B4-BE49-F238E27FC236}">
                <a16:creationId xmlns:a16="http://schemas.microsoft.com/office/drawing/2014/main" id="{2C39CDD0-44D7-A630-10CE-A7614D3202E7}"/>
              </a:ext>
            </a:extLst>
          </p:cNvPr>
          <p:cNvSpPr txBox="1"/>
          <p:nvPr/>
        </p:nvSpPr>
        <p:spPr>
          <a:xfrm>
            <a:off x="67235" y="4835754"/>
            <a:ext cx="4919703"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err="1">
                <a:solidFill>
                  <a:schemeClr val="dk1"/>
                </a:solidFill>
                <a:latin typeface="PP Neue Montreal Book" pitchFamily="2" charset="77"/>
                <a:ea typeface="PP Neue Montreal Book" pitchFamily="2" charset="77"/>
                <a:cs typeface="Inter Tight"/>
                <a:sym typeface="Inter Tight"/>
              </a:rPr>
              <a:t>AlphaSpace</a:t>
            </a:r>
            <a:r>
              <a:rPr lang="en-US" sz="800" dirty="0">
                <a:solidFill>
                  <a:schemeClr val="dk1"/>
                </a:solidFill>
                <a:latin typeface="PP Neue Montreal Book" pitchFamily="2" charset="77"/>
                <a:ea typeface="PP Neue Montreal Book" pitchFamily="2" charset="77"/>
                <a:cs typeface="Inter Tight"/>
                <a:sym typeface="Inter Tight"/>
              </a:rPr>
              <a:t> Enabling Robotic Actions through Semantic Tokenization and Symbolic Reasoning</a:t>
            </a:r>
          </a:p>
        </p:txBody>
      </p:sp>
      <p:sp>
        <p:nvSpPr>
          <p:cNvPr id="12" name="TextBox 11">
            <a:extLst>
              <a:ext uri="{FF2B5EF4-FFF2-40B4-BE49-F238E27FC236}">
                <a16:creationId xmlns:a16="http://schemas.microsoft.com/office/drawing/2014/main" id="{B49DA7DF-3A02-A1F0-0C1F-BB69E745538C}"/>
              </a:ext>
            </a:extLst>
          </p:cNvPr>
          <p:cNvSpPr txBox="1"/>
          <p:nvPr/>
        </p:nvSpPr>
        <p:spPr>
          <a:xfrm>
            <a:off x="388011" y="4515904"/>
            <a:ext cx="2493817" cy="323165"/>
          </a:xfrm>
          <a:prstGeom prst="rect">
            <a:avLst/>
          </a:prstGeom>
          <a:noFill/>
        </p:spPr>
        <p:txBody>
          <a:bodyPr wrap="square" rtlCol="0">
            <a:spAutoFit/>
          </a:bodyPr>
          <a:lstStyle/>
          <a:p>
            <a:pPr algn="ctr"/>
            <a:r>
              <a:rPr lang="en-US" sz="1500" dirty="0">
                <a:solidFill>
                  <a:schemeClr val="tx1"/>
                </a:solidFill>
                <a:latin typeface="PP Neue Montreal Book" pitchFamily="2" charset="77"/>
                <a:ea typeface="PP Neue Montreal Book" pitchFamily="2" charset="77"/>
              </a:rPr>
              <a:t>Discretized table</a:t>
            </a:r>
          </a:p>
        </p:txBody>
      </p:sp>
      <p:pic>
        <p:nvPicPr>
          <p:cNvPr id="16" name="Picture 15" descr="A diagram of a game&#10;&#10;Description automatically generated">
            <a:extLst>
              <a:ext uri="{FF2B5EF4-FFF2-40B4-BE49-F238E27FC236}">
                <a16:creationId xmlns:a16="http://schemas.microsoft.com/office/drawing/2014/main" id="{FD364CFB-191E-4E6C-E877-8918288D2ABE}"/>
              </a:ext>
            </a:extLst>
          </p:cNvPr>
          <p:cNvPicPr>
            <a:picLocks noChangeAspect="1"/>
          </p:cNvPicPr>
          <p:nvPr/>
        </p:nvPicPr>
        <p:blipFill>
          <a:blip r:embed="rId4"/>
          <a:srcRect l="19086" t="10452" r="11701" b="7562"/>
          <a:stretch/>
        </p:blipFill>
        <p:spPr>
          <a:xfrm>
            <a:off x="180212" y="1414463"/>
            <a:ext cx="2912627" cy="2536803"/>
          </a:xfrm>
          <a:prstGeom prst="rect">
            <a:avLst/>
          </a:prstGeom>
          <a:ln>
            <a:solidFill>
              <a:schemeClr val="tx1"/>
            </a:solidFill>
          </a:ln>
          <a:effectLst>
            <a:outerShdw blurRad="50800" dist="50800" dir="5400000" algn="ctr" rotWithShape="0">
              <a:srgbClr val="000000">
                <a:alpha val="99000"/>
              </a:srgbClr>
            </a:outerShdw>
          </a:effectLst>
        </p:spPr>
      </p:pic>
      <p:sp>
        <p:nvSpPr>
          <p:cNvPr id="23" name="TextBox 22">
            <a:extLst>
              <a:ext uri="{FF2B5EF4-FFF2-40B4-BE49-F238E27FC236}">
                <a16:creationId xmlns:a16="http://schemas.microsoft.com/office/drawing/2014/main" id="{105DD89B-19E6-88F0-1938-350BB0168ECA}"/>
              </a:ext>
            </a:extLst>
          </p:cNvPr>
          <p:cNvSpPr txBox="1"/>
          <p:nvPr/>
        </p:nvSpPr>
        <p:spPr>
          <a:xfrm>
            <a:off x="5838622" y="4512589"/>
            <a:ext cx="2493817" cy="323165"/>
          </a:xfrm>
          <a:prstGeom prst="rect">
            <a:avLst/>
          </a:prstGeom>
          <a:noFill/>
        </p:spPr>
        <p:txBody>
          <a:bodyPr wrap="square" rtlCol="0">
            <a:spAutoFit/>
          </a:bodyPr>
          <a:lstStyle/>
          <a:p>
            <a:pPr algn="ctr"/>
            <a:r>
              <a:rPr lang="en-US" sz="1500" dirty="0">
                <a:solidFill>
                  <a:schemeClr val="tx1"/>
                </a:solidFill>
                <a:latin typeface="PP Neue Montreal Book" pitchFamily="2" charset="77"/>
                <a:ea typeface="PP Neue Montreal Book" pitchFamily="2" charset="77"/>
              </a:rPr>
              <a:t>Prediction target</a:t>
            </a:r>
          </a:p>
        </p:txBody>
      </p:sp>
      <p:sp>
        <p:nvSpPr>
          <p:cNvPr id="27" name="Rectangle 26">
            <a:extLst>
              <a:ext uri="{FF2B5EF4-FFF2-40B4-BE49-F238E27FC236}">
                <a16:creationId xmlns:a16="http://schemas.microsoft.com/office/drawing/2014/main" id="{2D97B2AF-11AB-6FF6-6546-BC7714931652}"/>
              </a:ext>
            </a:extLst>
          </p:cNvPr>
          <p:cNvSpPr/>
          <p:nvPr/>
        </p:nvSpPr>
        <p:spPr>
          <a:xfrm>
            <a:off x="4487811" y="1585427"/>
            <a:ext cx="763458" cy="305613"/>
          </a:xfrm>
          <a:prstGeom prst="rect">
            <a:avLst/>
          </a:prstGeom>
          <a:noFill/>
          <a:ln w="12700">
            <a:solidFill>
              <a:srgbClr val="FF5D04"/>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8" name="Rectangle 27">
            <a:extLst>
              <a:ext uri="{FF2B5EF4-FFF2-40B4-BE49-F238E27FC236}">
                <a16:creationId xmlns:a16="http://schemas.microsoft.com/office/drawing/2014/main" id="{66A5C738-8D2A-534E-5013-397B86C1D8D6}"/>
              </a:ext>
            </a:extLst>
          </p:cNvPr>
          <p:cNvSpPr/>
          <p:nvPr/>
        </p:nvSpPr>
        <p:spPr>
          <a:xfrm>
            <a:off x="5350315" y="1585427"/>
            <a:ext cx="1075065" cy="305613"/>
          </a:xfrm>
          <a:prstGeom prst="rect">
            <a:avLst/>
          </a:prstGeom>
          <a:noFill/>
          <a:ln w="12700">
            <a:solidFill>
              <a:srgbClr val="FF5D04"/>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9" name="Rectangle 28">
            <a:extLst>
              <a:ext uri="{FF2B5EF4-FFF2-40B4-BE49-F238E27FC236}">
                <a16:creationId xmlns:a16="http://schemas.microsoft.com/office/drawing/2014/main" id="{F4EC8561-6B0D-4FFD-F783-20C78064568C}"/>
              </a:ext>
            </a:extLst>
          </p:cNvPr>
          <p:cNvSpPr/>
          <p:nvPr/>
        </p:nvSpPr>
        <p:spPr>
          <a:xfrm>
            <a:off x="6533274" y="1592410"/>
            <a:ext cx="300350" cy="305613"/>
          </a:xfrm>
          <a:prstGeom prst="rect">
            <a:avLst/>
          </a:prstGeom>
          <a:noFill/>
          <a:ln w="12700">
            <a:solidFill>
              <a:srgbClr val="FF5D04"/>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0" name="Rectangle 29">
            <a:extLst>
              <a:ext uri="{FF2B5EF4-FFF2-40B4-BE49-F238E27FC236}">
                <a16:creationId xmlns:a16="http://schemas.microsoft.com/office/drawing/2014/main" id="{51BF5108-5FD9-C4A4-5DE2-E2D874D7DBE1}"/>
              </a:ext>
            </a:extLst>
          </p:cNvPr>
          <p:cNvSpPr/>
          <p:nvPr/>
        </p:nvSpPr>
        <p:spPr>
          <a:xfrm>
            <a:off x="7071333" y="1587494"/>
            <a:ext cx="300350" cy="305613"/>
          </a:xfrm>
          <a:prstGeom prst="rect">
            <a:avLst/>
          </a:prstGeom>
          <a:noFill/>
          <a:ln w="12700">
            <a:solidFill>
              <a:srgbClr val="FF5D04"/>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1" name="Rectangle 30">
            <a:extLst>
              <a:ext uri="{FF2B5EF4-FFF2-40B4-BE49-F238E27FC236}">
                <a16:creationId xmlns:a16="http://schemas.microsoft.com/office/drawing/2014/main" id="{ACDB5E69-FFDA-41D1-10D8-5502B4543136}"/>
              </a:ext>
            </a:extLst>
          </p:cNvPr>
          <p:cNvSpPr/>
          <p:nvPr/>
        </p:nvSpPr>
        <p:spPr>
          <a:xfrm>
            <a:off x="7614455" y="1592410"/>
            <a:ext cx="300350" cy="305613"/>
          </a:xfrm>
          <a:prstGeom prst="rect">
            <a:avLst/>
          </a:prstGeom>
          <a:noFill/>
          <a:ln w="12700">
            <a:solidFill>
              <a:srgbClr val="FF5D04"/>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2" name="Rectangle 31">
            <a:extLst>
              <a:ext uri="{FF2B5EF4-FFF2-40B4-BE49-F238E27FC236}">
                <a16:creationId xmlns:a16="http://schemas.microsoft.com/office/drawing/2014/main" id="{14F81427-1E54-EE22-440E-D6C904E0DFF4}"/>
              </a:ext>
            </a:extLst>
          </p:cNvPr>
          <p:cNvSpPr/>
          <p:nvPr/>
        </p:nvSpPr>
        <p:spPr>
          <a:xfrm>
            <a:off x="8152514" y="1592818"/>
            <a:ext cx="300350" cy="305613"/>
          </a:xfrm>
          <a:prstGeom prst="rect">
            <a:avLst/>
          </a:prstGeom>
          <a:noFill/>
          <a:ln w="12700">
            <a:solidFill>
              <a:srgbClr val="FF5D04"/>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3" name="Rectangle 32">
            <a:extLst>
              <a:ext uri="{FF2B5EF4-FFF2-40B4-BE49-F238E27FC236}">
                <a16:creationId xmlns:a16="http://schemas.microsoft.com/office/drawing/2014/main" id="{5E3C673F-B6A5-938D-5DC5-135736777EDF}"/>
              </a:ext>
            </a:extLst>
          </p:cNvPr>
          <p:cNvSpPr/>
          <p:nvPr/>
        </p:nvSpPr>
        <p:spPr>
          <a:xfrm>
            <a:off x="8686032" y="1592410"/>
            <a:ext cx="300350" cy="305613"/>
          </a:xfrm>
          <a:prstGeom prst="rect">
            <a:avLst/>
          </a:prstGeom>
          <a:noFill/>
          <a:ln w="12700">
            <a:solidFill>
              <a:srgbClr val="FF5D04"/>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4" name="TextBox 33">
            <a:extLst>
              <a:ext uri="{FF2B5EF4-FFF2-40B4-BE49-F238E27FC236}">
                <a16:creationId xmlns:a16="http://schemas.microsoft.com/office/drawing/2014/main" id="{C58649ED-E6C7-FFE5-99AB-B7A246AA52AB}"/>
              </a:ext>
            </a:extLst>
          </p:cNvPr>
          <p:cNvSpPr txBox="1"/>
          <p:nvPr/>
        </p:nvSpPr>
        <p:spPr>
          <a:xfrm>
            <a:off x="4584290" y="1256491"/>
            <a:ext cx="567784" cy="261610"/>
          </a:xfrm>
          <a:prstGeom prst="rect">
            <a:avLst/>
          </a:prstGeom>
          <a:noFill/>
        </p:spPr>
        <p:txBody>
          <a:bodyPr wrap="none" rtlCol="0">
            <a:spAutoFit/>
          </a:bodyPr>
          <a:lstStyle/>
          <a:p>
            <a:r>
              <a:rPr lang="en-VN" sz="1050" dirty="0">
                <a:latin typeface="PP Neue Montreal Book" pitchFamily="2" charset="77"/>
                <a:ea typeface="PP Neue Montreal Book" pitchFamily="2" charset="77"/>
              </a:rPr>
              <a:t>Global</a:t>
            </a:r>
          </a:p>
        </p:txBody>
      </p:sp>
      <p:sp>
        <p:nvSpPr>
          <p:cNvPr id="36" name="TextBox 35">
            <a:extLst>
              <a:ext uri="{FF2B5EF4-FFF2-40B4-BE49-F238E27FC236}">
                <a16:creationId xmlns:a16="http://schemas.microsoft.com/office/drawing/2014/main" id="{E9BEE612-0BCD-D2D9-316E-45DD20802BA5}"/>
              </a:ext>
            </a:extLst>
          </p:cNvPr>
          <p:cNvSpPr txBox="1"/>
          <p:nvPr/>
        </p:nvSpPr>
        <p:spPr>
          <a:xfrm>
            <a:off x="5628216" y="1256491"/>
            <a:ext cx="511679" cy="261610"/>
          </a:xfrm>
          <a:prstGeom prst="rect">
            <a:avLst/>
          </a:prstGeom>
          <a:noFill/>
        </p:spPr>
        <p:txBody>
          <a:bodyPr wrap="none" rtlCol="0">
            <a:spAutoFit/>
          </a:bodyPr>
          <a:lstStyle/>
          <a:p>
            <a:r>
              <a:rPr lang="en-VN" sz="1050" dirty="0">
                <a:latin typeface="PP Neue Montreal Book" pitchFamily="2" charset="77"/>
                <a:ea typeface="PP Neue Montreal Book" pitchFamily="2" charset="77"/>
              </a:rPr>
              <a:t>Local</a:t>
            </a:r>
          </a:p>
        </p:txBody>
      </p:sp>
      <p:sp>
        <p:nvSpPr>
          <p:cNvPr id="37" name="TextBox 36">
            <a:extLst>
              <a:ext uri="{FF2B5EF4-FFF2-40B4-BE49-F238E27FC236}">
                <a16:creationId xmlns:a16="http://schemas.microsoft.com/office/drawing/2014/main" id="{4AAB83EB-76E9-4ED0-DEAB-5CB8ED93E8B9}"/>
              </a:ext>
            </a:extLst>
          </p:cNvPr>
          <p:cNvSpPr txBox="1"/>
          <p:nvPr/>
        </p:nvSpPr>
        <p:spPr>
          <a:xfrm>
            <a:off x="6409175" y="1256491"/>
            <a:ext cx="548548" cy="261610"/>
          </a:xfrm>
          <a:prstGeom prst="rect">
            <a:avLst/>
          </a:prstGeom>
          <a:noFill/>
        </p:spPr>
        <p:txBody>
          <a:bodyPr wrap="none" rtlCol="0">
            <a:spAutoFit/>
          </a:bodyPr>
          <a:lstStyle/>
          <a:p>
            <a:r>
              <a:rPr lang="en-VN" sz="1050" dirty="0">
                <a:latin typeface="PP Neue Montreal Book" pitchFamily="2" charset="77"/>
                <a:ea typeface="PP Neue Montreal Book" pitchFamily="2" charset="77"/>
              </a:rPr>
              <a:t>Z-axis</a:t>
            </a:r>
          </a:p>
        </p:txBody>
      </p:sp>
      <p:sp>
        <p:nvSpPr>
          <p:cNvPr id="38" name="TextBox 37">
            <a:extLst>
              <a:ext uri="{FF2B5EF4-FFF2-40B4-BE49-F238E27FC236}">
                <a16:creationId xmlns:a16="http://schemas.microsoft.com/office/drawing/2014/main" id="{8880755A-EF04-D8BA-3894-DAC21AEA2984}"/>
              </a:ext>
            </a:extLst>
          </p:cNvPr>
          <p:cNvSpPr txBox="1"/>
          <p:nvPr/>
        </p:nvSpPr>
        <p:spPr>
          <a:xfrm>
            <a:off x="7012031" y="1256491"/>
            <a:ext cx="404278" cy="261610"/>
          </a:xfrm>
          <a:prstGeom prst="rect">
            <a:avLst/>
          </a:prstGeom>
          <a:noFill/>
        </p:spPr>
        <p:txBody>
          <a:bodyPr wrap="none" rtlCol="0">
            <a:spAutoFit/>
          </a:bodyPr>
          <a:lstStyle/>
          <a:p>
            <a:r>
              <a:rPr lang="en-VN" sz="1050" dirty="0">
                <a:latin typeface="PP Neue Montreal Book" pitchFamily="2" charset="77"/>
                <a:ea typeface="PP Neue Montreal Book" pitchFamily="2" charset="77"/>
              </a:rPr>
              <a:t>Roll</a:t>
            </a:r>
          </a:p>
        </p:txBody>
      </p:sp>
      <p:sp>
        <p:nvSpPr>
          <p:cNvPr id="39" name="TextBox 38">
            <a:extLst>
              <a:ext uri="{FF2B5EF4-FFF2-40B4-BE49-F238E27FC236}">
                <a16:creationId xmlns:a16="http://schemas.microsoft.com/office/drawing/2014/main" id="{5A7C79BF-9555-FE89-E60D-B4D5C5BB553D}"/>
              </a:ext>
            </a:extLst>
          </p:cNvPr>
          <p:cNvSpPr txBox="1"/>
          <p:nvPr/>
        </p:nvSpPr>
        <p:spPr>
          <a:xfrm>
            <a:off x="7523218" y="1256491"/>
            <a:ext cx="482824" cy="261610"/>
          </a:xfrm>
          <a:prstGeom prst="rect">
            <a:avLst/>
          </a:prstGeom>
          <a:noFill/>
        </p:spPr>
        <p:txBody>
          <a:bodyPr wrap="none" rtlCol="0">
            <a:spAutoFit/>
          </a:bodyPr>
          <a:lstStyle/>
          <a:p>
            <a:r>
              <a:rPr lang="en-VN" sz="1050" dirty="0">
                <a:latin typeface="PP Neue Montreal Book" pitchFamily="2" charset="77"/>
                <a:ea typeface="PP Neue Montreal Book" pitchFamily="2" charset="77"/>
              </a:rPr>
              <a:t>Pitch</a:t>
            </a:r>
          </a:p>
        </p:txBody>
      </p:sp>
      <p:sp>
        <p:nvSpPr>
          <p:cNvPr id="40" name="TextBox 39">
            <a:extLst>
              <a:ext uri="{FF2B5EF4-FFF2-40B4-BE49-F238E27FC236}">
                <a16:creationId xmlns:a16="http://schemas.microsoft.com/office/drawing/2014/main" id="{692C803D-6744-09C7-EA70-CCC101A372B3}"/>
              </a:ext>
            </a:extLst>
          </p:cNvPr>
          <p:cNvSpPr txBox="1"/>
          <p:nvPr/>
        </p:nvSpPr>
        <p:spPr>
          <a:xfrm>
            <a:off x="8078910" y="1256491"/>
            <a:ext cx="447558" cy="261610"/>
          </a:xfrm>
          <a:prstGeom prst="rect">
            <a:avLst/>
          </a:prstGeom>
          <a:noFill/>
        </p:spPr>
        <p:txBody>
          <a:bodyPr wrap="none" rtlCol="0">
            <a:spAutoFit/>
          </a:bodyPr>
          <a:lstStyle/>
          <a:p>
            <a:r>
              <a:rPr lang="en-VN" sz="1050" dirty="0">
                <a:latin typeface="PP Neue Montreal Book" pitchFamily="2" charset="77"/>
                <a:ea typeface="PP Neue Montreal Book" pitchFamily="2" charset="77"/>
              </a:rPr>
              <a:t>Yaw</a:t>
            </a:r>
          </a:p>
        </p:txBody>
      </p:sp>
      <p:sp>
        <p:nvSpPr>
          <p:cNvPr id="41" name="TextBox 40">
            <a:extLst>
              <a:ext uri="{FF2B5EF4-FFF2-40B4-BE49-F238E27FC236}">
                <a16:creationId xmlns:a16="http://schemas.microsoft.com/office/drawing/2014/main" id="{9D515C42-CC80-AABA-CF4E-FAD7D089E51B}"/>
              </a:ext>
            </a:extLst>
          </p:cNvPr>
          <p:cNvSpPr txBox="1"/>
          <p:nvPr/>
        </p:nvSpPr>
        <p:spPr>
          <a:xfrm>
            <a:off x="8517049" y="1256491"/>
            <a:ext cx="638316" cy="261610"/>
          </a:xfrm>
          <a:prstGeom prst="rect">
            <a:avLst/>
          </a:prstGeom>
          <a:noFill/>
        </p:spPr>
        <p:txBody>
          <a:bodyPr wrap="none" rtlCol="0">
            <a:spAutoFit/>
          </a:bodyPr>
          <a:lstStyle/>
          <a:p>
            <a:r>
              <a:rPr lang="en-VN" sz="1050" dirty="0">
                <a:latin typeface="PP Neue Montreal Book" pitchFamily="2" charset="77"/>
                <a:ea typeface="PP Neue Montreal Book" pitchFamily="2" charset="77"/>
              </a:rPr>
              <a:t>Gripper</a:t>
            </a:r>
          </a:p>
        </p:txBody>
      </p:sp>
      <p:cxnSp>
        <p:nvCxnSpPr>
          <p:cNvPr id="43" name="Straight Connector 42">
            <a:extLst>
              <a:ext uri="{FF2B5EF4-FFF2-40B4-BE49-F238E27FC236}">
                <a16:creationId xmlns:a16="http://schemas.microsoft.com/office/drawing/2014/main" id="{201550BA-9E2A-7BC6-0E0F-6B574FEE0055}"/>
              </a:ext>
            </a:extLst>
          </p:cNvPr>
          <p:cNvCxnSpPr/>
          <p:nvPr/>
        </p:nvCxnSpPr>
        <p:spPr>
          <a:xfrm>
            <a:off x="5161237" y="1182589"/>
            <a:ext cx="3755729" cy="0"/>
          </a:xfrm>
          <a:prstGeom prst="line">
            <a:avLst/>
          </a:prstGeom>
          <a:ln>
            <a:headEnd type="arrow" w="med" len="med"/>
            <a:tailEnd type="arrow" w="med" len="med"/>
          </a:ln>
        </p:spPr>
        <p:style>
          <a:lnRef idx="1">
            <a:schemeClr val="dk1"/>
          </a:lnRef>
          <a:fillRef idx="0">
            <a:schemeClr val="dk1"/>
          </a:fillRef>
          <a:effectRef idx="0">
            <a:schemeClr val="dk1"/>
          </a:effectRef>
          <a:fontRef idx="minor">
            <a:schemeClr val="tx1"/>
          </a:fontRef>
        </p:style>
      </p:cxnSp>
      <p:sp>
        <p:nvSpPr>
          <p:cNvPr id="44" name="TextBox 43">
            <a:extLst>
              <a:ext uri="{FF2B5EF4-FFF2-40B4-BE49-F238E27FC236}">
                <a16:creationId xmlns:a16="http://schemas.microsoft.com/office/drawing/2014/main" id="{815825BF-EC10-4195-0ADA-EE7AC70E82A0}"/>
              </a:ext>
            </a:extLst>
          </p:cNvPr>
          <p:cNvSpPr txBox="1"/>
          <p:nvPr/>
        </p:nvSpPr>
        <p:spPr>
          <a:xfrm>
            <a:off x="6594852" y="844365"/>
            <a:ext cx="837089" cy="276999"/>
          </a:xfrm>
          <a:prstGeom prst="rect">
            <a:avLst/>
          </a:prstGeom>
          <a:noFill/>
        </p:spPr>
        <p:txBody>
          <a:bodyPr wrap="none" rtlCol="0">
            <a:spAutoFit/>
          </a:bodyPr>
          <a:lstStyle/>
          <a:p>
            <a:r>
              <a:rPr lang="en-VN" sz="1200" dirty="0">
                <a:solidFill>
                  <a:srgbClr val="FF5D04"/>
                </a:solidFill>
                <a:latin typeface="PP Neue Montreal Book" pitchFamily="2" charset="77"/>
                <a:ea typeface="PP Neue Montreal Book" pitchFamily="2" charset="77"/>
              </a:rPr>
              <a:t>7D Vector</a:t>
            </a:r>
          </a:p>
        </p:txBody>
      </p:sp>
      <p:cxnSp>
        <p:nvCxnSpPr>
          <p:cNvPr id="45" name="Straight Connector 44">
            <a:extLst>
              <a:ext uri="{FF2B5EF4-FFF2-40B4-BE49-F238E27FC236}">
                <a16:creationId xmlns:a16="http://schemas.microsoft.com/office/drawing/2014/main" id="{F47D16CB-2651-1243-DC22-FCD29E7FD2DC}"/>
              </a:ext>
            </a:extLst>
          </p:cNvPr>
          <p:cNvCxnSpPr>
            <a:cxnSpLocks/>
          </p:cNvCxnSpPr>
          <p:nvPr/>
        </p:nvCxnSpPr>
        <p:spPr>
          <a:xfrm>
            <a:off x="3710981" y="1612085"/>
            <a:ext cx="0" cy="2339191"/>
          </a:xfrm>
          <a:prstGeom prst="line">
            <a:avLst/>
          </a:prstGeom>
          <a:ln>
            <a:headEnd type="triangle" w="med" len="med"/>
            <a:tailEnd type="triangle" w="med" len="med"/>
          </a:ln>
        </p:spPr>
        <p:style>
          <a:lnRef idx="1">
            <a:schemeClr val="dk1"/>
          </a:lnRef>
          <a:fillRef idx="0">
            <a:schemeClr val="dk1"/>
          </a:fillRef>
          <a:effectRef idx="0">
            <a:schemeClr val="dk1"/>
          </a:effectRef>
          <a:fontRef idx="minor">
            <a:schemeClr val="tx1"/>
          </a:fontRef>
        </p:style>
      </p:cxnSp>
      <p:sp>
        <p:nvSpPr>
          <p:cNvPr id="46" name="TextBox 45">
            <a:extLst>
              <a:ext uri="{FF2B5EF4-FFF2-40B4-BE49-F238E27FC236}">
                <a16:creationId xmlns:a16="http://schemas.microsoft.com/office/drawing/2014/main" id="{CAAB74F7-0E6B-5E13-96DF-124567DC7D0C}"/>
              </a:ext>
            </a:extLst>
          </p:cNvPr>
          <p:cNvSpPr txBox="1"/>
          <p:nvPr/>
        </p:nvSpPr>
        <p:spPr>
          <a:xfrm>
            <a:off x="3195903" y="1121364"/>
            <a:ext cx="1030157" cy="461665"/>
          </a:xfrm>
          <a:prstGeom prst="rect">
            <a:avLst/>
          </a:prstGeom>
          <a:noFill/>
        </p:spPr>
        <p:txBody>
          <a:bodyPr wrap="square" rtlCol="0">
            <a:spAutoFit/>
          </a:bodyPr>
          <a:lstStyle/>
          <a:p>
            <a:pPr algn="ctr"/>
            <a:r>
              <a:rPr lang="en-VN" sz="1200" dirty="0">
                <a:solidFill>
                  <a:srgbClr val="FF5D04"/>
                </a:solidFill>
                <a:latin typeface="PP Neue Montreal Book" pitchFamily="2" charset="77"/>
                <a:ea typeface="PP Neue Montreal Book" pitchFamily="2" charset="77"/>
              </a:rPr>
              <a:t>7-step action sequence</a:t>
            </a:r>
          </a:p>
        </p:txBody>
      </p:sp>
      <p:sp>
        <p:nvSpPr>
          <p:cNvPr id="51" name="TextBox 50">
            <a:extLst>
              <a:ext uri="{FF2B5EF4-FFF2-40B4-BE49-F238E27FC236}">
                <a16:creationId xmlns:a16="http://schemas.microsoft.com/office/drawing/2014/main" id="{7921324A-DDB2-128F-E80D-7C0CCC63AE1B}"/>
              </a:ext>
            </a:extLst>
          </p:cNvPr>
          <p:cNvSpPr txBox="1"/>
          <p:nvPr/>
        </p:nvSpPr>
        <p:spPr>
          <a:xfrm>
            <a:off x="3739763" y="1614411"/>
            <a:ext cx="748923" cy="253916"/>
          </a:xfrm>
          <a:prstGeom prst="rect">
            <a:avLst/>
          </a:prstGeom>
          <a:noFill/>
        </p:spPr>
        <p:txBody>
          <a:bodyPr wrap="none" rtlCol="0">
            <a:spAutoFit/>
          </a:bodyPr>
          <a:lstStyle/>
          <a:p>
            <a:r>
              <a:rPr lang="en-VN" sz="1050" dirty="0">
                <a:latin typeface="PP Neue Montreal Book" pitchFamily="2" charset="77"/>
                <a:ea typeface="PP Neue Montreal Book" pitchFamily="2" charset="77"/>
              </a:rPr>
              <a:t>Approach</a:t>
            </a:r>
          </a:p>
        </p:txBody>
      </p:sp>
      <p:sp>
        <p:nvSpPr>
          <p:cNvPr id="52" name="TextBox 51">
            <a:extLst>
              <a:ext uri="{FF2B5EF4-FFF2-40B4-BE49-F238E27FC236}">
                <a16:creationId xmlns:a16="http://schemas.microsoft.com/office/drawing/2014/main" id="{9721B251-90E5-B782-3A29-1A9E92C8FF09}"/>
              </a:ext>
            </a:extLst>
          </p:cNvPr>
          <p:cNvSpPr txBox="1"/>
          <p:nvPr/>
        </p:nvSpPr>
        <p:spPr>
          <a:xfrm>
            <a:off x="3739763" y="1935971"/>
            <a:ext cx="548548" cy="253916"/>
          </a:xfrm>
          <a:prstGeom prst="rect">
            <a:avLst/>
          </a:prstGeom>
          <a:noFill/>
        </p:spPr>
        <p:txBody>
          <a:bodyPr wrap="none" rtlCol="0">
            <a:spAutoFit/>
          </a:bodyPr>
          <a:lstStyle/>
          <a:p>
            <a:r>
              <a:rPr lang="en-VN" sz="1050" dirty="0">
                <a:latin typeface="PP Neue Montreal Book" pitchFamily="2" charset="77"/>
                <a:ea typeface="PP Neue Montreal Book" pitchFamily="2" charset="77"/>
              </a:rPr>
              <a:t>Lower</a:t>
            </a:r>
          </a:p>
        </p:txBody>
      </p:sp>
      <p:sp>
        <p:nvSpPr>
          <p:cNvPr id="54" name="TextBox 53">
            <a:extLst>
              <a:ext uri="{FF2B5EF4-FFF2-40B4-BE49-F238E27FC236}">
                <a16:creationId xmlns:a16="http://schemas.microsoft.com/office/drawing/2014/main" id="{FA372080-267C-7C68-C598-24BAB286536F}"/>
              </a:ext>
            </a:extLst>
          </p:cNvPr>
          <p:cNvSpPr txBox="1"/>
          <p:nvPr/>
        </p:nvSpPr>
        <p:spPr>
          <a:xfrm>
            <a:off x="3739763" y="2900651"/>
            <a:ext cx="506870" cy="253916"/>
          </a:xfrm>
          <a:prstGeom prst="rect">
            <a:avLst/>
          </a:prstGeom>
          <a:noFill/>
        </p:spPr>
        <p:txBody>
          <a:bodyPr wrap="none" rtlCol="0">
            <a:spAutoFit/>
          </a:bodyPr>
          <a:lstStyle/>
          <a:p>
            <a:r>
              <a:rPr lang="en-VN" sz="1050" dirty="0">
                <a:latin typeface="PP Neue Montreal Book" pitchFamily="2" charset="77"/>
                <a:ea typeface="PP Neue Montreal Book" pitchFamily="2" charset="77"/>
              </a:rPr>
              <a:t>Move</a:t>
            </a:r>
          </a:p>
        </p:txBody>
      </p:sp>
      <p:sp>
        <p:nvSpPr>
          <p:cNvPr id="55" name="TextBox 54">
            <a:extLst>
              <a:ext uri="{FF2B5EF4-FFF2-40B4-BE49-F238E27FC236}">
                <a16:creationId xmlns:a16="http://schemas.microsoft.com/office/drawing/2014/main" id="{98B07084-F3EE-2D64-3AB7-CF87F5625B0A}"/>
              </a:ext>
            </a:extLst>
          </p:cNvPr>
          <p:cNvSpPr txBox="1"/>
          <p:nvPr/>
        </p:nvSpPr>
        <p:spPr>
          <a:xfrm>
            <a:off x="3739763" y="3222211"/>
            <a:ext cx="548548" cy="253916"/>
          </a:xfrm>
          <a:prstGeom prst="rect">
            <a:avLst/>
          </a:prstGeom>
          <a:noFill/>
        </p:spPr>
        <p:txBody>
          <a:bodyPr wrap="none" rtlCol="0">
            <a:spAutoFit/>
          </a:bodyPr>
          <a:lstStyle/>
          <a:p>
            <a:r>
              <a:rPr lang="en-VN" sz="1050" dirty="0">
                <a:latin typeface="PP Neue Montreal Book" pitchFamily="2" charset="77"/>
                <a:ea typeface="PP Neue Montreal Book" pitchFamily="2" charset="77"/>
              </a:rPr>
              <a:t>Lower</a:t>
            </a:r>
          </a:p>
        </p:txBody>
      </p:sp>
      <p:sp>
        <p:nvSpPr>
          <p:cNvPr id="56" name="TextBox 55">
            <a:extLst>
              <a:ext uri="{FF2B5EF4-FFF2-40B4-BE49-F238E27FC236}">
                <a16:creationId xmlns:a16="http://schemas.microsoft.com/office/drawing/2014/main" id="{3E981206-E3BE-CDFE-5A03-BF030132CF47}"/>
              </a:ext>
            </a:extLst>
          </p:cNvPr>
          <p:cNvSpPr txBox="1"/>
          <p:nvPr/>
        </p:nvSpPr>
        <p:spPr>
          <a:xfrm>
            <a:off x="3739763" y="3543769"/>
            <a:ext cx="646331" cy="253916"/>
          </a:xfrm>
          <a:prstGeom prst="rect">
            <a:avLst/>
          </a:prstGeom>
          <a:noFill/>
        </p:spPr>
        <p:txBody>
          <a:bodyPr wrap="none" rtlCol="0">
            <a:spAutoFit/>
          </a:bodyPr>
          <a:lstStyle/>
          <a:p>
            <a:r>
              <a:rPr lang="en-VN" sz="1050" dirty="0">
                <a:latin typeface="PP Neue Montreal Book" pitchFamily="2" charset="77"/>
                <a:ea typeface="PP Neue Montreal Book" pitchFamily="2" charset="77"/>
              </a:rPr>
              <a:t>Release</a:t>
            </a:r>
          </a:p>
        </p:txBody>
      </p:sp>
      <p:sp>
        <p:nvSpPr>
          <p:cNvPr id="57" name="TextBox 56">
            <a:extLst>
              <a:ext uri="{FF2B5EF4-FFF2-40B4-BE49-F238E27FC236}">
                <a16:creationId xmlns:a16="http://schemas.microsoft.com/office/drawing/2014/main" id="{495774BA-150B-D4EA-4836-5C4E5EC37F64}"/>
              </a:ext>
            </a:extLst>
          </p:cNvPr>
          <p:cNvSpPr txBox="1"/>
          <p:nvPr/>
        </p:nvSpPr>
        <p:spPr>
          <a:xfrm>
            <a:off x="3739763" y="2257531"/>
            <a:ext cx="516488" cy="253916"/>
          </a:xfrm>
          <a:prstGeom prst="rect">
            <a:avLst/>
          </a:prstGeom>
          <a:noFill/>
        </p:spPr>
        <p:txBody>
          <a:bodyPr wrap="none" rtlCol="0">
            <a:spAutoFit/>
          </a:bodyPr>
          <a:lstStyle/>
          <a:p>
            <a:r>
              <a:rPr lang="en-VN" sz="1050" dirty="0">
                <a:latin typeface="PP Neue Montreal Book" pitchFamily="2" charset="77"/>
                <a:ea typeface="PP Neue Montreal Book" pitchFamily="2" charset="77"/>
              </a:rPr>
              <a:t>Close</a:t>
            </a:r>
          </a:p>
        </p:txBody>
      </p:sp>
      <p:sp>
        <p:nvSpPr>
          <p:cNvPr id="58" name="TextBox 57">
            <a:extLst>
              <a:ext uri="{FF2B5EF4-FFF2-40B4-BE49-F238E27FC236}">
                <a16:creationId xmlns:a16="http://schemas.microsoft.com/office/drawing/2014/main" id="{01E88C02-52A9-B2E7-388F-75F41FEA3269}"/>
              </a:ext>
            </a:extLst>
          </p:cNvPr>
          <p:cNvSpPr txBox="1"/>
          <p:nvPr/>
        </p:nvSpPr>
        <p:spPr>
          <a:xfrm>
            <a:off x="3739763" y="2579091"/>
            <a:ext cx="357790" cy="253916"/>
          </a:xfrm>
          <a:prstGeom prst="rect">
            <a:avLst/>
          </a:prstGeom>
          <a:noFill/>
        </p:spPr>
        <p:txBody>
          <a:bodyPr wrap="none" rtlCol="0">
            <a:spAutoFit/>
          </a:bodyPr>
          <a:lstStyle/>
          <a:p>
            <a:r>
              <a:rPr lang="en-VN" sz="1050" dirty="0">
                <a:latin typeface="PP Neue Montreal Book" pitchFamily="2" charset="77"/>
                <a:ea typeface="PP Neue Montreal Book" pitchFamily="2" charset="77"/>
              </a:rPr>
              <a:t>Lift</a:t>
            </a:r>
          </a:p>
        </p:txBody>
      </p:sp>
    </p:spTree>
    <p:extLst>
      <p:ext uri="{BB962C8B-B14F-4D97-AF65-F5344CB8AC3E}">
        <p14:creationId xmlns:p14="http://schemas.microsoft.com/office/powerpoint/2010/main" val="36038370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1A4F17-2EB6-2A8C-D77A-FFE94E3AB82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9889187-F5E8-CB86-2D9F-5F58BF8CA261}"/>
              </a:ext>
            </a:extLst>
          </p:cNvPr>
          <p:cNvSpPr txBox="1"/>
          <p:nvPr/>
        </p:nvSpPr>
        <p:spPr>
          <a:xfrm>
            <a:off x="0" y="217283"/>
            <a:ext cx="9144000"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AlphaSpace</a:t>
            </a:r>
            <a:r>
              <a:rPr lang="en-US" sz="2400" dirty="0">
                <a:latin typeface="PP Editorial New" pitchFamily="2" charset="77"/>
              </a:rPr>
              <a:t>: </a:t>
            </a:r>
            <a:r>
              <a:rPr lang="en-US" sz="1800" dirty="0">
                <a:latin typeface="PP Neue Montreal Book" pitchFamily="2" charset="77"/>
                <a:ea typeface="PP Neue Montreal Book" pitchFamily="2" charset="77"/>
              </a:rPr>
              <a:t>Limitations &amp; Next Questions</a:t>
            </a:r>
            <a:endParaRPr lang="en-VN" sz="2000" dirty="0">
              <a:latin typeface="PP Neue Montreal Book" pitchFamily="2" charset="77"/>
              <a:ea typeface="PP Neue Montreal Book" pitchFamily="2" charset="77"/>
            </a:endParaRPr>
          </a:p>
        </p:txBody>
      </p:sp>
      <p:pic>
        <p:nvPicPr>
          <p:cNvPr id="4" name="Picture 3" descr="A robot playing with blocks&#10;&#10;Description automatically generated">
            <a:extLst>
              <a:ext uri="{FF2B5EF4-FFF2-40B4-BE49-F238E27FC236}">
                <a16:creationId xmlns:a16="http://schemas.microsoft.com/office/drawing/2014/main" id="{3B11FDA1-7290-0A6D-71B1-9EBFABB2198F}"/>
              </a:ext>
            </a:extLst>
          </p:cNvPr>
          <p:cNvPicPr>
            <a:picLocks noChangeAspect="1"/>
          </p:cNvPicPr>
          <p:nvPr/>
        </p:nvPicPr>
        <p:blipFill>
          <a:blip r:embed="rId3"/>
          <a:stretch>
            <a:fillRect/>
          </a:stretch>
        </p:blipFill>
        <p:spPr>
          <a:xfrm>
            <a:off x="1781361" y="1122611"/>
            <a:ext cx="5581278" cy="3720852"/>
          </a:xfrm>
          <a:prstGeom prst="rect">
            <a:avLst/>
          </a:prstGeom>
          <a:ln>
            <a:solidFill>
              <a:schemeClr val="tx1"/>
            </a:solidFill>
          </a:ln>
          <a:effectLst>
            <a:outerShdw blurRad="50800" dist="50800" dir="5400000" algn="ctr" rotWithShape="0">
              <a:srgbClr val="000000">
                <a:alpha val="99000"/>
              </a:srgbClr>
            </a:outerShdw>
          </a:effectLst>
        </p:spPr>
      </p:pic>
      <p:sp>
        <p:nvSpPr>
          <p:cNvPr id="6" name="TextBox 5">
            <a:extLst>
              <a:ext uri="{FF2B5EF4-FFF2-40B4-BE49-F238E27FC236}">
                <a16:creationId xmlns:a16="http://schemas.microsoft.com/office/drawing/2014/main" id="{25DFADCD-62AF-7DE2-6D65-565F8D8CF41A}"/>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How would it perform with noisy or incomplete state information?</a:t>
            </a:r>
          </a:p>
        </p:txBody>
      </p:sp>
    </p:spTree>
    <p:extLst>
      <p:ext uri="{BB962C8B-B14F-4D97-AF65-F5344CB8AC3E}">
        <p14:creationId xmlns:p14="http://schemas.microsoft.com/office/powerpoint/2010/main" val="32149042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AB1397-071A-CB40-4E58-2A3DCF1F980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87A0B43-76F2-7CEC-8C52-3AC6AC5A0485}"/>
              </a:ext>
            </a:extLst>
          </p:cNvPr>
          <p:cNvSpPr txBox="1"/>
          <p:nvPr/>
        </p:nvSpPr>
        <p:spPr>
          <a:xfrm>
            <a:off x="0" y="217283"/>
            <a:ext cx="9144000"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VoxRep</a:t>
            </a:r>
            <a:r>
              <a:rPr lang="en-US" sz="2400" dirty="0">
                <a:latin typeface="PP Editorial New" pitchFamily="2" charset="77"/>
              </a:rPr>
              <a:t>: </a:t>
            </a:r>
            <a:r>
              <a:rPr lang="en-US" sz="1800" dirty="0">
                <a:latin typeface="PP Neue Montreal Book" pitchFamily="2" charset="77"/>
                <a:ea typeface="PP Neue Montreal Book" pitchFamily="2" charset="77"/>
              </a:rPr>
              <a:t>Enhancing 3D Spatial Understanding in 2D VLMs via Voxel Representation</a:t>
            </a:r>
            <a:endParaRPr lang="en-VN" sz="1800" dirty="0">
              <a:latin typeface="PP Neue Montreal Book" pitchFamily="2" charset="77"/>
              <a:ea typeface="PP Neue Montreal Book" pitchFamily="2" charset="77"/>
            </a:endParaRPr>
          </a:p>
        </p:txBody>
      </p:sp>
      <p:pic>
        <p:nvPicPr>
          <p:cNvPr id="2050" name="Picture 2" descr="1. 3D AI: Data representation. 🥸3D data representation | by phamtdong0406  #AIchecker | Medium">
            <a:extLst>
              <a:ext uri="{FF2B5EF4-FFF2-40B4-BE49-F238E27FC236}">
                <a16:creationId xmlns:a16="http://schemas.microsoft.com/office/drawing/2014/main" id="{E1FCA8A1-6E8B-ED4F-2AAB-5BED4B68FC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162" y="1328173"/>
            <a:ext cx="8309325" cy="2683220"/>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sp>
        <p:nvSpPr>
          <p:cNvPr id="5" name="Google Shape;68;p15">
            <a:extLst>
              <a:ext uri="{FF2B5EF4-FFF2-40B4-BE49-F238E27FC236}">
                <a16:creationId xmlns:a16="http://schemas.microsoft.com/office/drawing/2014/main" id="{EE210974-7CAD-F75F-7C70-6FEBE641A1F0}"/>
              </a:ext>
            </a:extLst>
          </p:cNvPr>
          <p:cNvSpPr txBox="1"/>
          <p:nvPr/>
        </p:nvSpPr>
        <p:spPr>
          <a:xfrm>
            <a:off x="67235" y="4835754"/>
            <a:ext cx="4172911"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a:solidFill>
                  <a:schemeClr val="dk1"/>
                </a:solidFill>
                <a:latin typeface="PP Neue Montreal Book" pitchFamily="2" charset="77"/>
                <a:ea typeface="PP Neue Montreal Book" pitchFamily="2" charset="77"/>
                <a:cs typeface="Inter Tight"/>
                <a:sym typeface="Inter Tight"/>
              </a:rPr>
              <a:t>Medium </a:t>
            </a:r>
            <a:r>
              <a:rPr lang="en-VN" sz="800" dirty="0">
                <a:latin typeface="PP Neue Montreal Book" pitchFamily="2" charset="77"/>
                <a:ea typeface="PP Neue Montreal Book" pitchFamily="2" charset="77"/>
              </a:rPr>
              <a:t>3d AI data representation</a:t>
            </a:r>
            <a:endParaRPr lang="en-US" sz="800" i="0" dirty="0">
              <a:solidFill>
                <a:srgbClr val="4A4A4A"/>
              </a:solidFill>
              <a:effectLst/>
              <a:latin typeface="PP Neue Montreal Book" pitchFamily="2" charset="77"/>
              <a:ea typeface="PP Neue Montreal Book" pitchFamily="2" charset="77"/>
            </a:endParaRPr>
          </a:p>
        </p:txBody>
      </p:sp>
      <p:sp>
        <p:nvSpPr>
          <p:cNvPr id="6" name="TextBox 5">
            <a:extLst>
              <a:ext uri="{FF2B5EF4-FFF2-40B4-BE49-F238E27FC236}">
                <a16:creationId xmlns:a16="http://schemas.microsoft.com/office/drawing/2014/main" id="{78198EBD-5281-41D0-95D8-11004D462D4A}"/>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Like 2D images, voxel grids are structured and regular</a:t>
            </a:r>
          </a:p>
        </p:txBody>
      </p:sp>
    </p:spTree>
    <p:extLst>
      <p:ext uri="{BB962C8B-B14F-4D97-AF65-F5344CB8AC3E}">
        <p14:creationId xmlns:p14="http://schemas.microsoft.com/office/powerpoint/2010/main" val="26444611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C2F13A-4A5C-881C-D486-308DDD43375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54F2929-58DA-F1B0-1298-D2DF9479F62B}"/>
              </a:ext>
            </a:extLst>
          </p:cNvPr>
          <p:cNvSpPr txBox="1"/>
          <p:nvPr/>
        </p:nvSpPr>
        <p:spPr>
          <a:xfrm>
            <a:off x="0" y="217283"/>
            <a:ext cx="9144000"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VoxRep</a:t>
            </a:r>
            <a:r>
              <a:rPr lang="en-US" sz="2400" dirty="0">
                <a:latin typeface="PP Editorial New" pitchFamily="2" charset="77"/>
              </a:rPr>
              <a:t>: </a:t>
            </a:r>
            <a:r>
              <a:rPr lang="en-US" sz="1800" dirty="0">
                <a:latin typeface="PP Neue Montreal Book" pitchFamily="2" charset="77"/>
                <a:ea typeface="PP Neue Montreal Book" pitchFamily="2" charset="77"/>
              </a:rPr>
              <a:t>Enhancing 3D Spatial Understanding in 2D VLMs via Voxel Representation</a:t>
            </a:r>
            <a:endParaRPr lang="en-VN" sz="1800" dirty="0">
              <a:latin typeface="PP Neue Montreal Book" pitchFamily="2" charset="77"/>
              <a:ea typeface="PP Neue Montreal Book" pitchFamily="2" charset="77"/>
            </a:endParaRPr>
          </a:p>
        </p:txBody>
      </p:sp>
      <p:sp>
        <p:nvSpPr>
          <p:cNvPr id="5" name="Google Shape;68;p15">
            <a:extLst>
              <a:ext uri="{FF2B5EF4-FFF2-40B4-BE49-F238E27FC236}">
                <a16:creationId xmlns:a16="http://schemas.microsoft.com/office/drawing/2014/main" id="{7EAE7AB6-5E84-2AAB-A551-2B19A82E41F8}"/>
              </a:ext>
            </a:extLst>
          </p:cNvPr>
          <p:cNvSpPr txBox="1"/>
          <p:nvPr/>
        </p:nvSpPr>
        <p:spPr>
          <a:xfrm>
            <a:off x="67235" y="4835754"/>
            <a:ext cx="5147703"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err="1">
                <a:solidFill>
                  <a:schemeClr val="dk1"/>
                </a:solidFill>
                <a:latin typeface="PP Neue Montreal Book" pitchFamily="2" charset="77"/>
                <a:ea typeface="PP Neue Montreal Book" pitchFamily="2" charset="77"/>
                <a:cs typeface="Inter Tight"/>
                <a:sym typeface="Inter Tight"/>
              </a:rPr>
              <a:t>VoxRep</a:t>
            </a:r>
            <a:r>
              <a:rPr lang="en-US" sz="800" dirty="0">
                <a:solidFill>
                  <a:schemeClr val="dk1"/>
                </a:solidFill>
                <a:latin typeface="PP Neue Montreal Book" pitchFamily="2" charset="77"/>
                <a:ea typeface="PP Neue Montreal Book" pitchFamily="2" charset="77"/>
                <a:cs typeface="Inter Tight"/>
                <a:sym typeface="Inter Tight"/>
              </a:rPr>
              <a:t> Enhancing 3D Spatial Understanding in 2D Vision-Language Models via Voxel Representation</a:t>
            </a:r>
            <a:endParaRPr lang="en-US" sz="800" i="0" dirty="0">
              <a:solidFill>
                <a:srgbClr val="4A4A4A"/>
              </a:solidFill>
              <a:effectLst/>
              <a:latin typeface="PP Neue Montreal Book" pitchFamily="2" charset="77"/>
              <a:ea typeface="PP Neue Montreal Book" pitchFamily="2" charset="77"/>
            </a:endParaRPr>
          </a:p>
        </p:txBody>
      </p:sp>
      <p:sp>
        <p:nvSpPr>
          <p:cNvPr id="6" name="TextBox 5">
            <a:extLst>
              <a:ext uri="{FF2B5EF4-FFF2-40B4-BE49-F238E27FC236}">
                <a16:creationId xmlns:a16="http://schemas.microsoft.com/office/drawing/2014/main" id="{C3B17F79-734D-2487-B3F4-C96F0671F91B}"/>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Inspired by CT scans, we slice the 3D grid along the Z-axis into a sequence of 2D cross-sections</a:t>
            </a:r>
          </a:p>
        </p:txBody>
      </p:sp>
      <p:pic>
        <p:nvPicPr>
          <p:cNvPr id="7170" name="Picture 2" descr="Image">
            <a:extLst>
              <a:ext uri="{FF2B5EF4-FFF2-40B4-BE49-F238E27FC236}">
                <a16:creationId xmlns:a16="http://schemas.microsoft.com/office/drawing/2014/main" id="{92F63941-08BC-9F1D-CF74-48636A55F27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409" t="15380" r="12767" b="8837"/>
          <a:stretch/>
        </p:blipFill>
        <p:spPr bwMode="auto">
          <a:xfrm>
            <a:off x="192879" y="1183476"/>
            <a:ext cx="3283303" cy="3024000"/>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pic>
        <p:nvPicPr>
          <p:cNvPr id="7172" name="Picture 4" descr="Image">
            <a:extLst>
              <a:ext uri="{FF2B5EF4-FFF2-40B4-BE49-F238E27FC236}">
                <a16:creationId xmlns:a16="http://schemas.microsoft.com/office/drawing/2014/main" id="{DBC468E5-0B26-29C3-7B6D-B0A83E59EEE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642" t="8782" r="17378" b="7223"/>
          <a:stretch/>
        </p:blipFill>
        <p:spPr bwMode="auto">
          <a:xfrm>
            <a:off x="5214938" y="1183476"/>
            <a:ext cx="3023241" cy="3024000"/>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BAC5D34-E2CF-7D0C-759D-908AB1B4084C}"/>
              </a:ext>
            </a:extLst>
          </p:cNvPr>
          <p:cNvSpPr txBox="1"/>
          <p:nvPr/>
        </p:nvSpPr>
        <p:spPr>
          <a:xfrm>
            <a:off x="388011" y="4515904"/>
            <a:ext cx="2493817" cy="323165"/>
          </a:xfrm>
          <a:prstGeom prst="rect">
            <a:avLst/>
          </a:prstGeom>
          <a:noFill/>
        </p:spPr>
        <p:txBody>
          <a:bodyPr wrap="square" rtlCol="0">
            <a:spAutoFit/>
          </a:bodyPr>
          <a:lstStyle/>
          <a:p>
            <a:pPr algn="ctr"/>
            <a:r>
              <a:rPr lang="en-US" sz="1500" dirty="0" err="1">
                <a:solidFill>
                  <a:schemeClr val="tx1"/>
                </a:solidFill>
                <a:latin typeface="PP Neue Montreal Book" pitchFamily="2" charset="77"/>
                <a:ea typeface="PP Neue Montreal Book" pitchFamily="2" charset="77"/>
              </a:rPr>
              <a:t>Voxelized</a:t>
            </a:r>
            <a:r>
              <a:rPr lang="en-US" sz="1500" dirty="0">
                <a:solidFill>
                  <a:schemeClr val="tx1"/>
                </a:solidFill>
                <a:latin typeface="PP Neue Montreal Book" pitchFamily="2" charset="77"/>
                <a:ea typeface="PP Neue Montreal Book" pitchFamily="2" charset="77"/>
              </a:rPr>
              <a:t> 3D chair </a:t>
            </a:r>
          </a:p>
        </p:txBody>
      </p:sp>
      <p:sp>
        <p:nvSpPr>
          <p:cNvPr id="4" name="TextBox 3">
            <a:extLst>
              <a:ext uri="{FF2B5EF4-FFF2-40B4-BE49-F238E27FC236}">
                <a16:creationId xmlns:a16="http://schemas.microsoft.com/office/drawing/2014/main" id="{FD389669-79C7-B93B-70C3-2089C3F4531C}"/>
              </a:ext>
            </a:extLst>
          </p:cNvPr>
          <p:cNvSpPr txBox="1"/>
          <p:nvPr/>
        </p:nvSpPr>
        <p:spPr>
          <a:xfrm>
            <a:off x="5461654" y="4512589"/>
            <a:ext cx="2493817" cy="323165"/>
          </a:xfrm>
          <a:prstGeom prst="rect">
            <a:avLst/>
          </a:prstGeom>
          <a:noFill/>
        </p:spPr>
        <p:txBody>
          <a:bodyPr wrap="square" rtlCol="0">
            <a:spAutoFit/>
          </a:bodyPr>
          <a:lstStyle/>
          <a:p>
            <a:pPr algn="ctr"/>
            <a:r>
              <a:rPr lang="en-US" sz="1500" dirty="0">
                <a:solidFill>
                  <a:schemeClr val="tx1"/>
                </a:solidFill>
                <a:latin typeface="PP Neue Montreal Book" pitchFamily="2" charset="77"/>
                <a:ea typeface="PP Neue Montreal Book" pitchFamily="2" charset="77"/>
              </a:rPr>
              <a:t>Sliced chair (bottom up)</a:t>
            </a:r>
          </a:p>
        </p:txBody>
      </p:sp>
    </p:spTree>
    <p:extLst>
      <p:ext uri="{BB962C8B-B14F-4D97-AF65-F5344CB8AC3E}">
        <p14:creationId xmlns:p14="http://schemas.microsoft.com/office/powerpoint/2010/main" val="1442898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0F70BB-507A-215E-F8B0-ECB3E765F76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BF8C4B4-0D11-10EF-FFEA-50A2924E2881}"/>
              </a:ext>
            </a:extLst>
          </p:cNvPr>
          <p:cNvSpPr txBox="1"/>
          <p:nvPr/>
        </p:nvSpPr>
        <p:spPr>
          <a:xfrm>
            <a:off x="0" y="217283"/>
            <a:ext cx="9144000"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VoxRep</a:t>
            </a:r>
            <a:r>
              <a:rPr lang="en-US" sz="2400" dirty="0">
                <a:latin typeface="PP Editorial New" pitchFamily="2" charset="77"/>
              </a:rPr>
              <a:t>: </a:t>
            </a:r>
            <a:r>
              <a:rPr lang="en-US" sz="1800" dirty="0">
                <a:latin typeface="PP Neue Montreal Book" pitchFamily="2" charset="77"/>
                <a:ea typeface="PP Neue Montreal Book" pitchFamily="2" charset="77"/>
              </a:rPr>
              <a:t>Enhancing 3D Spatial Understanding in 2D VLMs via Voxel Representation</a:t>
            </a:r>
            <a:endParaRPr lang="en-VN" sz="1800" dirty="0">
              <a:latin typeface="PP Neue Montreal Book" pitchFamily="2" charset="77"/>
              <a:ea typeface="PP Neue Montreal Book" pitchFamily="2" charset="77"/>
            </a:endParaRPr>
          </a:p>
        </p:txBody>
      </p:sp>
      <p:sp>
        <p:nvSpPr>
          <p:cNvPr id="6" name="TextBox 5">
            <a:extLst>
              <a:ext uri="{FF2B5EF4-FFF2-40B4-BE49-F238E27FC236}">
                <a16:creationId xmlns:a16="http://schemas.microsoft.com/office/drawing/2014/main" id="{98F6201D-95F0-1D39-394D-98CAE2EF79AB}"/>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Inspired by CT scans, we slice the 3D grid along the Z-axis into a sequence of 2D cross-sections</a:t>
            </a:r>
          </a:p>
        </p:txBody>
      </p:sp>
      <p:sp>
        <p:nvSpPr>
          <p:cNvPr id="2" name="TextBox 1">
            <a:extLst>
              <a:ext uri="{FF2B5EF4-FFF2-40B4-BE49-F238E27FC236}">
                <a16:creationId xmlns:a16="http://schemas.microsoft.com/office/drawing/2014/main" id="{2F2CBF3C-C7E4-8AD1-30B3-6D63D849058D}"/>
              </a:ext>
            </a:extLst>
          </p:cNvPr>
          <p:cNvSpPr txBox="1"/>
          <p:nvPr/>
        </p:nvSpPr>
        <p:spPr>
          <a:xfrm>
            <a:off x="388011" y="4515904"/>
            <a:ext cx="2493817" cy="323165"/>
          </a:xfrm>
          <a:prstGeom prst="rect">
            <a:avLst/>
          </a:prstGeom>
          <a:noFill/>
        </p:spPr>
        <p:txBody>
          <a:bodyPr wrap="square" rtlCol="0">
            <a:spAutoFit/>
          </a:bodyPr>
          <a:lstStyle/>
          <a:p>
            <a:pPr algn="ctr"/>
            <a:r>
              <a:rPr lang="en-US" sz="1500" dirty="0" err="1">
                <a:solidFill>
                  <a:schemeClr val="tx1"/>
                </a:solidFill>
                <a:latin typeface="PP Neue Montreal Book" pitchFamily="2" charset="77"/>
                <a:ea typeface="PP Neue Montreal Book" pitchFamily="2" charset="77"/>
              </a:rPr>
              <a:t>Voxelized</a:t>
            </a:r>
            <a:r>
              <a:rPr lang="en-US" sz="1500" dirty="0">
                <a:solidFill>
                  <a:schemeClr val="tx1"/>
                </a:solidFill>
                <a:latin typeface="PP Neue Montreal Book" pitchFamily="2" charset="77"/>
                <a:ea typeface="PP Neue Montreal Book" pitchFamily="2" charset="77"/>
              </a:rPr>
              <a:t> multiple objects</a:t>
            </a:r>
          </a:p>
        </p:txBody>
      </p:sp>
      <p:sp>
        <p:nvSpPr>
          <p:cNvPr id="4" name="TextBox 3">
            <a:extLst>
              <a:ext uri="{FF2B5EF4-FFF2-40B4-BE49-F238E27FC236}">
                <a16:creationId xmlns:a16="http://schemas.microsoft.com/office/drawing/2014/main" id="{DDE1E196-E547-6C43-904A-81E109E75822}"/>
              </a:ext>
            </a:extLst>
          </p:cNvPr>
          <p:cNvSpPr txBox="1"/>
          <p:nvPr/>
        </p:nvSpPr>
        <p:spPr>
          <a:xfrm>
            <a:off x="5448591" y="4512589"/>
            <a:ext cx="2493817" cy="323165"/>
          </a:xfrm>
          <a:prstGeom prst="rect">
            <a:avLst/>
          </a:prstGeom>
          <a:noFill/>
        </p:spPr>
        <p:txBody>
          <a:bodyPr wrap="square" rtlCol="0">
            <a:spAutoFit/>
          </a:bodyPr>
          <a:lstStyle/>
          <a:p>
            <a:pPr algn="ctr"/>
            <a:r>
              <a:rPr lang="en-US" sz="1500" dirty="0">
                <a:solidFill>
                  <a:schemeClr val="tx1"/>
                </a:solidFill>
                <a:latin typeface="PP Neue Montreal Book" pitchFamily="2" charset="77"/>
                <a:ea typeface="PP Neue Montreal Book" pitchFamily="2" charset="77"/>
              </a:rPr>
              <a:t>Sliced scene in 4x4</a:t>
            </a:r>
          </a:p>
        </p:txBody>
      </p:sp>
      <p:pic>
        <p:nvPicPr>
          <p:cNvPr id="8194" name="Picture 2" descr="Image">
            <a:extLst>
              <a:ext uri="{FF2B5EF4-FFF2-40B4-BE49-F238E27FC236}">
                <a16:creationId xmlns:a16="http://schemas.microsoft.com/office/drawing/2014/main" id="{0034BE75-A11D-B7B3-B193-7141032E433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722" t="16898" r="12823" b="10136"/>
          <a:stretch/>
        </p:blipFill>
        <p:spPr bwMode="auto">
          <a:xfrm>
            <a:off x="171451" y="1140612"/>
            <a:ext cx="3390847" cy="3024000"/>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pic>
        <p:nvPicPr>
          <p:cNvPr id="8196" name="Picture 4" descr="Image">
            <a:extLst>
              <a:ext uri="{FF2B5EF4-FFF2-40B4-BE49-F238E27FC236}">
                <a16:creationId xmlns:a16="http://schemas.microsoft.com/office/drawing/2014/main" id="{F9686F4A-398E-42E9-CAF5-E412583FB78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222" t="10834" r="16667" b="10000"/>
          <a:stretch/>
        </p:blipFill>
        <p:spPr bwMode="auto">
          <a:xfrm>
            <a:off x="5164932" y="1140612"/>
            <a:ext cx="3061137" cy="3024000"/>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sp>
        <p:nvSpPr>
          <p:cNvPr id="7" name="Google Shape;68;p15">
            <a:extLst>
              <a:ext uri="{FF2B5EF4-FFF2-40B4-BE49-F238E27FC236}">
                <a16:creationId xmlns:a16="http://schemas.microsoft.com/office/drawing/2014/main" id="{7D606C2B-E5E2-205B-8B0C-7A8CBE20DC03}"/>
              </a:ext>
            </a:extLst>
          </p:cNvPr>
          <p:cNvSpPr txBox="1"/>
          <p:nvPr/>
        </p:nvSpPr>
        <p:spPr>
          <a:xfrm>
            <a:off x="67235" y="4835754"/>
            <a:ext cx="5147703"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err="1">
                <a:solidFill>
                  <a:schemeClr val="dk1"/>
                </a:solidFill>
                <a:latin typeface="PP Neue Montreal Book" pitchFamily="2" charset="77"/>
                <a:ea typeface="PP Neue Montreal Book" pitchFamily="2" charset="77"/>
                <a:cs typeface="Inter Tight"/>
                <a:sym typeface="Inter Tight"/>
              </a:rPr>
              <a:t>VoxRep</a:t>
            </a:r>
            <a:r>
              <a:rPr lang="en-US" sz="800" dirty="0">
                <a:solidFill>
                  <a:schemeClr val="dk1"/>
                </a:solidFill>
                <a:latin typeface="PP Neue Montreal Book" pitchFamily="2" charset="77"/>
                <a:ea typeface="PP Neue Montreal Book" pitchFamily="2" charset="77"/>
                <a:cs typeface="Inter Tight"/>
                <a:sym typeface="Inter Tight"/>
              </a:rPr>
              <a:t> Enhancing 3D Spatial Understanding in 2D Vision-Language Models via Voxel Representation</a:t>
            </a:r>
            <a:endParaRPr lang="en-US" sz="800" i="0" dirty="0">
              <a:solidFill>
                <a:srgbClr val="4A4A4A"/>
              </a:solidFill>
              <a:effectLst/>
              <a:latin typeface="PP Neue Montreal Book" pitchFamily="2" charset="77"/>
              <a:ea typeface="PP Neue Montreal Book" pitchFamily="2" charset="77"/>
            </a:endParaRPr>
          </a:p>
        </p:txBody>
      </p:sp>
    </p:spTree>
    <p:extLst>
      <p:ext uri="{BB962C8B-B14F-4D97-AF65-F5344CB8AC3E}">
        <p14:creationId xmlns:p14="http://schemas.microsoft.com/office/powerpoint/2010/main" val="28616205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96314-C643-4D8A-BD88-57CD2771AD8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D208040-8196-C129-0038-6F5B60DE65C2}"/>
              </a:ext>
            </a:extLst>
          </p:cNvPr>
          <p:cNvSpPr txBox="1"/>
          <p:nvPr/>
        </p:nvSpPr>
        <p:spPr>
          <a:xfrm>
            <a:off x="0" y="217283"/>
            <a:ext cx="9144000"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VoxRep</a:t>
            </a:r>
            <a:r>
              <a:rPr lang="en-US" sz="2400" dirty="0">
                <a:latin typeface="PP Editorial New" pitchFamily="2" charset="77"/>
              </a:rPr>
              <a:t>: </a:t>
            </a:r>
            <a:r>
              <a:rPr lang="en-US" sz="1800" dirty="0">
                <a:latin typeface="PP Neue Montreal Book" pitchFamily="2" charset="77"/>
                <a:ea typeface="PP Neue Montreal Book" pitchFamily="2" charset="77"/>
              </a:rPr>
              <a:t>Enhancing 3D Spatial Understanding in 2D VLMs via Voxel Representation</a:t>
            </a:r>
            <a:endParaRPr lang="en-VN" sz="1800" dirty="0">
              <a:latin typeface="PP Neue Montreal Book" pitchFamily="2" charset="77"/>
              <a:ea typeface="PP Neue Montreal Book" pitchFamily="2" charset="77"/>
            </a:endParaRPr>
          </a:p>
        </p:txBody>
      </p:sp>
      <p:sp>
        <p:nvSpPr>
          <p:cNvPr id="6" name="TextBox 5">
            <a:extLst>
              <a:ext uri="{FF2B5EF4-FFF2-40B4-BE49-F238E27FC236}">
                <a16:creationId xmlns:a16="http://schemas.microsoft.com/office/drawing/2014/main" id="{29591569-C52C-7E45-61AB-2AE9E641B36D}"/>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Inspired by CT scans, we slice the 3D grid along the Z-axis into a sequence of 2D cross-sections</a:t>
            </a:r>
          </a:p>
        </p:txBody>
      </p:sp>
      <p:sp>
        <p:nvSpPr>
          <p:cNvPr id="2" name="TextBox 1">
            <a:extLst>
              <a:ext uri="{FF2B5EF4-FFF2-40B4-BE49-F238E27FC236}">
                <a16:creationId xmlns:a16="http://schemas.microsoft.com/office/drawing/2014/main" id="{2EE3B84E-1CE3-269E-BECD-D0B3485A8782}"/>
              </a:ext>
            </a:extLst>
          </p:cNvPr>
          <p:cNvSpPr txBox="1"/>
          <p:nvPr/>
        </p:nvSpPr>
        <p:spPr>
          <a:xfrm>
            <a:off x="388011" y="4515904"/>
            <a:ext cx="2493817" cy="323165"/>
          </a:xfrm>
          <a:prstGeom prst="rect">
            <a:avLst/>
          </a:prstGeom>
          <a:noFill/>
        </p:spPr>
        <p:txBody>
          <a:bodyPr wrap="square" rtlCol="0">
            <a:spAutoFit/>
          </a:bodyPr>
          <a:lstStyle/>
          <a:p>
            <a:pPr algn="ctr"/>
            <a:r>
              <a:rPr lang="en-US" sz="1500" dirty="0">
                <a:solidFill>
                  <a:schemeClr val="tx1"/>
                </a:solidFill>
                <a:latin typeface="PP Neue Montreal Book" pitchFamily="2" charset="77"/>
                <a:ea typeface="PP Neue Montreal Book" pitchFamily="2" charset="77"/>
              </a:rPr>
              <a:t>Input to predict</a:t>
            </a:r>
          </a:p>
        </p:txBody>
      </p:sp>
      <p:sp>
        <p:nvSpPr>
          <p:cNvPr id="4" name="TextBox 3">
            <a:extLst>
              <a:ext uri="{FF2B5EF4-FFF2-40B4-BE49-F238E27FC236}">
                <a16:creationId xmlns:a16="http://schemas.microsoft.com/office/drawing/2014/main" id="{33706139-1E3E-D6CA-2CD4-9B69AF4BA959}"/>
              </a:ext>
            </a:extLst>
          </p:cNvPr>
          <p:cNvSpPr txBox="1"/>
          <p:nvPr/>
        </p:nvSpPr>
        <p:spPr>
          <a:xfrm>
            <a:off x="5461653" y="4515904"/>
            <a:ext cx="2493817" cy="323165"/>
          </a:xfrm>
          <a:prstGeom prst="rect">
            <a:avLst/>
          </a:prstGeom>
          <a:noFill/>
        </p:spPr>
        <p:txBody>
          <a:bodyPr wrap="square" rtlCol="0">
            <a:spAutoFit/>
          </a:bodyPr>
          <a:lstStyle/>
          <a:p>
            <a:pPr algn="ctr"/>
            <a:r>
              <a:rPr lang="en-US" sz="1500" dirty="0">
                <a:solidFill>
                  <a:schemeClr val="tx1"/>
                </a:solidFill>
                <a:latin typeface="PP Neue Montreal Book" pitchFamily="2" charset="77"/>
                <a:ea typeface="PP Neue Montreal Book" pitchFamily="2" charset="77"/>
              </a:rPr>
              <a:t>Results</a:t>
            </a:r>
          </a:p>
        </p:txBody>
      </p:sp>
      <p:pic>
        <p:nvPicPr>
          <p:cNvPr id="9218" name="Picture 2" descr="Image">
            <a:extLst>
              <a:ext uri="{FF2B5EF4-FFF2-40B4-BE49-F238E27FC236}">
                <a16:creationId xmlns:a16="http://schemas.microsoft.com/office/drawing/2014/main" id="{501C72BE-5E80-533C-894F-C2F02DD58C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65" t="9445"/>
          <a:stretch/>
        </p:blipFill>
        <p:spPr bwMode="auto">
          <a:xfrm>
            <a:off x="173551" y="1109181"/>
            <a:ext cx="3213038" cy="3024000"/>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pic>
        <p:nvPicPr>
          <p:cNvPr id="9222" name="Picture 6" descr="Image">
            <a:extLst>
              <a:ext uri="{FF2B5EF4-FFF2-40B4-BE49-F238E27FC236}">
                <a16:creationId xmlns:a16="http://schemas.microsoft.com/office/drawing/2014/main" id="{2843BFF5-B09C-63C7-6C55-42F77BFA18E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72" t="5919" r="1050" b="1944"/>
          <a:stretch/>
        </p:blipFill>
        <p:spPr bwMode="auto">
          <a:xfrm>
            <a:off x="5170388" y="1109181"/>
            <a:ext cx="3113412" cy="3024000"/>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sp>
        <p:nvSpPr>
          <p:cNvPr id="7" name="Google Shape;68;p15">
            <a:extLst>
              <a:ext uri="{FF2B5EF4-FFF2-40B4-BE49-F238E27FC236}">
                <a16:creationId xmlns:a16="http://schemas.microsoft.com/office/drawing/2014/main" id="{E53C77EA-D75D-991E-0231-E1CC5057752F}"/>
              </a:ext>
            </a:extLst>
          </p:cNvPr>
          <p:cNvSpPr txBox="1"/>
          <p:nvPr/>
        </p:nvSpPr>
        <p:spPr>
          <a:xfrm>
            <a:off x="67235" y="4835754"/>
            <a:ext cx="5147703"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err="1">
                <a:solidFill>
                  <a:schemeClr val="dk1"/>
                </a:solidFill>
                <a:latin typeface="PP Neue Montreal Book" pitchFamily="2" charset="77"/>
                <a:ea typeface="PP Neue Montreal Book" pitchFamily="2" charset="77"/>
                <a:cs typeface="Inter Tight"/>
                <a:sym typeface="Inter Tight"/>
              </a:rPr>
              <a:t>VoxRep</a:t>
            </a:r>
            <a:r>
              <a:rPr lang="en-US" sz="800" dirty="0">
                <a:solidFill>
                  <a:schemeClr val="dk1"/>
                </a:solidFill>
                <a:latin typeface="PP Neue Montreal Book" pitchFamily="2" charset="77"/>
                <a:ea typeface="PP Neue Montreal Book" pitchFamily="2" charset="77"/>
                <a:cs typeface="Inter Tight"/>
                <a:sym typeface="Inter Tight"/>
              </a:rPr>
              <a:t> Enhancing 3D Spatial Understanding in 2D Vision-Language Models via Voxel Representation</a:t>
            </a:r>
            <a:endParaRPr lang="en-US" sz="800" i="0" dirty="0">
              <a:solidFill>
                <a:srgbClr val="4A4A4A"/>
              </a:solidFill>
              <a:effectLst/>
              <a:latin typeface="PP Neue Montreal Book" pitchFamily="2" charset="77"/>
              <a:ea typeface="PP Neue Montreal Book" pitchFamily="2" charset="77"/>
            </a:endParaRPr>
          </a:p>
        </p:txBody>
      </p:sp>
    </p:spTree>
    <p:extLst>
      <p:ext uri="{BB962C8B-B14F-4D97-AF65-F5344CB8AC3E}">
        <p14:creationId xmlns:p14="http://schemas.microsoft.com/office/powerpoint/2010/main" val="1297558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FF828E-1519-4FAD-7DC2-8249F17DDBF4}"/>
            </a:ext>
          </a:extLst>
        </p:cNvPr>
        <p:cNvGrpSpPr/>
        <p:nvPr/>
      </p:nvGrpSpPr>
      <p:grpSpPr>
        <a:xfrm>
          <a:off x="0" y="0"/>
          <a:ext cx="0" cy="0"/>
          <a:chOff x="0" y="0"/>
          <a:chExt cx="0" cy="0"/>
        </a:xfrm>
      </p:grpSpPr>
      <p:pic>
        <p:nvPicPr>
          <p:cNvPr id="3074" name="Picture 2" descr="Image">
            <a:extLst>
              <a:ext uri="{FF2B5EF4-FFF2-40B4-BE49-F238E27FC236}">
                <a16:creationId xmlns:a16="http://schemas.microsoft.com/office/drawing/2014/main" id="{00A74C0E-1DA4-92B5-A5C9-066A0BCEFA4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8510" t="5091"/>
          <a:stretch/>
        </p:blipFill>
        <p:spPr bwMode="auto">
          <a:xfrm>
            <a:off x="192881" y="1239042"/>
            <a:ext cx="4074182" cy="3024000"/>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pic>
        <p:nvPicPr>
          <p:cNvPr id="3" name="430185693-f9aea18e-f41e-4677-a11e-e1de93501c1b">
            <a:hlinkClick r:id="" action="ppaction://media"/>
            <a:extLst>
              <a:ext uri="{FF2B5EF4-FFF2-40B4-BE49-F238E27FC236}">
                <a16:creationId xmlns:a16="http://schemas.microsoft.com/office/drawing/2014/main" id="{47BDABB5-BEA4-06F3-A3D8-2F11E72B823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386389" y="1239042"/>
            <a:ext cx="3024000" cy="3024000"/>
          </a:xfrm>
          <a:prstGeom prst="rect">
            <a:avLst/>
          </a:prstGeom>
          <a:ln>
            <a:solidFill>
              <a:schemeClr val="tx1"/>
            </a:solidFill>
          </a:ln>
          <a:effectLst>
            <a:outerShdw blurRad="50800" dist="50800" dir="5400000" algn="ctr" rotWithShape="0">
              <a:srgbClr val="000000">
                <a:alpha val="99000"/>
              </a:srgbClr>
            </a:outerShdw>
          </a:effectLst>
        </p:spPr>
      </p:pic>
      <p:sp>
        <p:nvSpPr>
          <p:cNvPr id="5" name="TextBox 4">
            <a:extLst>
              <a:ext uri="{FF2B5EF4-FFF2-40B4-BE49-F238E27FC236}">
                <a16:creationId xmlns:a16="http://schemas.microsoft.com/office/drawing/2014/main" id="{7876864F-A3B4-0928-6351-F0E6E70303C5}"/>
              </a:ext>
            </a:extLst>
          </p:cNvPr>
          <p:cNvSpPr txBox="1"/>
          <p:nvPr/>
        </p:nvSpPr>
        <p:spPr>
          <a:xfrm>
            <a:off x="1" y="217283"/>
            <a:ext cx="9144000"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Sneakpeak</a:t>
            </a:r>
            <a:r>
              <a:rPr lang="en-US" sz="2400" dirty="0">
                <a:latin typeface="PP Editorial New" pitchFamily="2" charset="77"/>
              </a:rPr>
              <a:t>: </a:t>
            </a:r>
            <a:r>
              <a:rPr lang="en-US" sz="1800" i="0" dirty="0">
                <a:solidFill>
                  <a:schemeClr val="tx1"/>
                </a:solidFill>
                <a:effectLst/>
                <a:latin typeface="PP Neue Montreal Book" pitchFamily="2" charset="77"/>
                <a:ea typeface="PP Neue Montreal Book" pitchFamily="2" charset="77"/>
              </a:rPr>
              <a:t>Real-World Understanding &amp; Path Planning</a:t>
            </a:r>
            <a:endParaRPr lang="en-VN" sz="1800" dirty="0">
              <a:solidFill>
                <a:schemeClr val="tx1"/>
              </a:solidFill>
              <a:latin typeface="PP Neue Montreal Book" pitchFamily="2" charset="77"/>
              <a:ea typeface="PP Neue Montreal Book" pitchFamily="2" charset="77"/>
            </a:endParaRPr>
          </a:p>
        </p:txBody>
      </p:sp>
      <p:sp>
        <p:nvSpPr>
          <p:cNvPr id="6" name="TextBox 5">
            <a:extLst>
              <a:ext uri="{FF2B5EF4-FFF2-40B4-BE49-F238E27FC236}">
                <a16:creationId xmlns:a16="http://schemas.microsoft.com/office/drawing/2014/main" id="{69A58F88-C9D4-D433-1021-CAEE9499C3BC}"/>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Can we scale this into an actual room?</a:t>
            </a:r>
          </a:p>
        </p:txBody>
      </p:sp>
    </p:spTree>
    <p:extLst>
      <p:ext uri="{BB962C8B-B14F-4D97-AF65-F5344CB8AC3E}">
        <p14:creationId xmlns:p14="http://schemas.microsoft.com/office/powerpoint/2010/main" val="2078068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1DBBBE-8ED4-BE31-A3CB-C331112D8C2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7DC927C-D1C7-31FF-2006-03FE7A96430B}"/>
              </a:ext>
            </a:extLst>
          </p:cNvPr>
          <p:cNvSpPr txBox="1"/>
          <p:nvPr/>
        </p:nvSpPr>
        <p:spPr>
          <a:xfrm>
            <a:off x="1" y="217283"/>
            <a:ext cx="9144000" cy="461665"/>
          </a:xfrm>
          <a:prstGeom prst="rect">
            <a:avLst/>
          </a:prstGeom>
          <a:noFill/>
        </p:spPr>
        <p:txBody>
          <a:bodyPr wrap="square" rtlCol="0">
            <a:spAutoFit/>
          </a:bodyPr>
          <a:lstStyle/>
          <a:p>
            <a:r>
              <a:rPr lang="en-US" sz="2400" dirty="0">
                <a:latin typeface="PP Editorial New" pitchFamily="2" charset="77"/>
              </a:rPr>
              <a:t> Connecting the Dots:</a:t>
            </a:r>
            <a:r>
              <a:rPr lang="en-US" sz="2400" dirty="0"/>
              <a:t> </a:t>
            </a:r>
            <a:r>
              <a:rPr lang="en-US" sz="1800" dirty="0">
                <a:latin typeface="PP Neue Montreal Book" pitchFamily="2" charset="77"/>
                <a:ea typeface="PP Neue Montreal Book" pitchFamily="2" charset="77"/>
              </a:rPr>
              <a:t>A Multi-faceted Approach</a:t>
            </a:r>
            <a:endParaRPr lang="en-VN" sz="2000" dirty="0">
              <a:latin typeface="PP Neue Montreal Book" pitchFamily="2" charset="77"/>
              <a:ea typeface="PP Neue Montreal Book" pitchFamily="2" charset="77"/>
            </a:endParaRPr>
          </a:p>
        </p:txBody>
      </p:sp>
      <p:pic>
        <p:nvPicPr>
          <p:cNvPr id="5124" name="Picture 4">
            <a:extLst>
              <a:ext uri="{FF2B5EF4-FFF2-40B4-BE49-F238E27FC236}">
                <a16:creationId xmlns:a16="http://schemas.microsoft.com/office/drawing/2014/main" id="{0AC4CA6A-D9F9-89A8-82A7-7EACCAA9E0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4139" y="1075737"/>
            <a:ext cx="5775721" cy="3850480"/>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51C74D1-24E4-EF13-B6D0-A2FE103FC917}"/>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Each project tackles a different piece of the puzzle…</a:t>
            </a:r>
          </a:p>
        </p:txBody>
      </p:sp>
    </p:spTree>
    <p:extLst>
      <p:ext uri="{BB962C8B-B14F-4D97-AF65-F5344CB8AC3E}">
        <p14:creationId xmlns:p14="http://schemas.microsoft.com/office/powerpoint/2010/main" val="20464525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8647F-45D7-23DB-CF62-2B8C09A07F78}"/>
            </a:ext>
          </a:extLst>
        </p:cNvPr>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BB53D74C-63F8-68BC-973D-327FAD9BD7C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3236" y="1140613"/>
            <a:ext cx="2630687" cy="3507582"/>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pic>
        <p:nvPicPr>
          <p:cNvPr id="3" name="20250423_172822">
            <a:hlinkClick r:id="" action="ppaction://media"/>
            <a:extLst>
              <a:ext uri="{FF2B5EF4-FFF2-40B4-BE49-F238E27FC236}">
                <a16:creationId xmlns:a16="http://schemas.microsoft.com/office/drawing/2014/main" id="{5BD6F863-FC37-A127-546A-EF0D3C198E0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586304" y="1140614"/>
            <a:ext cx="1971391" cy="3507582"/>
          </a:xfrm>
          <a:prstGeom prst="rect">
            <a:avLst/>
          </a:prstGeom>
          <a:ln>
            <a:solidFill>
              <a:schemeClr val="tx1"/>
            </a:solidFill>
          </a:ln>
          <a:effectLst>
            <a:outerShdw blurRad="50800" dist="50800" dir="5400000" algn="ctr" rotWithShape="0">
              <a:srgbClr val="000000">
                <a:alpha val="99000"/>
              </a:srgbClr>
            </a:outerShdw>
          </a:effectLst>
        </p:spPr>
      </p:pic>
      <p:sp>
        <p:nvSpPr>
          <p:cNvPr id="4" name="TextBox 3">
            <a:extLst>
              <a:ext uri="{FF2B5EF4-FFF2-40B4-BE49-F238E27FC236}">
                <a16:creationId xmlns:a16="http://schemas.microsoft.com/office/drawing/2014/main" id="{68AE16A2-6629-A668-4CFD-088C1DC48B63}"/>
              </a:ext>
            </a:extLst>
          </p:cNvPr>
          <p:cNvSpPr txBox="1"/>
          <p:nvPr/>
        </p:nvSpPr>
        <p:spPr>
          <a:xfrm>
            <a:off x="1" y="217283"/>
            <a:ext cx="9144000" cy="461665"/>
          </a:xfrm>
          <a:prstGeom prst="rect">
            <a:avLst/>
          </a:prstGeom>
          <a:noFill/>
        </p:spPr>
        <p:txBody>
          <a:bodyPr wrap="square" rtlCol="0">
            <a:spAutoFit/>
          </a:bodyPr>
          <a:lstStyle/>
          <a:p>
            <a:r>
              <a:rPr lang="en-US" sz="2400" dirty="0">
                <a:latin typeface="PP Editorial New" pitchFamily="2" charset="77"/>
              </a:rPr>
              <a:t> Future:</a:t>
            </a:r>
            <a:r>
              <a:rPr lang="en-US" sz="2400" dirty="0"/>
              <a:t> </a:t>
            </a:r>
            <a:r>
              <a:rPr lang="en-US" sz="1800" dirty="0">
                <a:latin typeface="PP Neue Montreal Book" pitchFamily="2" charset="77"/>
                <a:ea typeface="PP Neue Montreal Book" pitchFamily="2" charset="77"/>
              </a:rPr>
              <a:t>From Sim to Real</a:t>
            </a:r>
            <a:endParaRPr lang="en-VN" sz="2000" dirty="0">
              <a:latin typeface="PP Neue Montreal Book" pitchFamily="2" charset="77"/>
              <a:ea typeface="PP Neue Montreal Book" pitchFamily="2" charset="77"/>
            </a:endParaRPr>
          </a:p>
        </p:txBody>
      </p:sp>
      <p:pic>
        <p:nvPicPr>
          <p:cNvPr id="4098" name="Picture 2" descr="Image">
            <a:extLst>
              <a:ext uri="{FF2B5EF4-FFF2-40B4-BE49-F238E27FC236}">
                <a16:creationId xmlns:a16="http://schemas.microsoft.com/office/drawing/2014/main" id="{61CB8AAC-5D68-55D8-60B6-9139815A827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66842" y="1140613"/>
            <a:ext cx="2630687" cy="3507582"/>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81E2C79-4154-D490-E0F9-BC81C9D446A5}"/>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The Sim-to-Real gap is perhaps the largest hurdle…</a:t>
            </a:r>
          </a:p>
        </p:txBody>
      </p:sp>
    </p:spTree>
    <p:extLst>
      <p:ext uri="{BB962C8B-B14F-4D97-AF65-F5344CB8AC3E}">
        <p14:creationId xmlns:p14="http://schemas.microsoft.com/office/powerpoint/2010/main" val="2737788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2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6" name="Google Shape;66;p15"/>
          <p:cNvSpPr txBox="1"/>
          <p:nvPr/>
        </p:nvSpPr>
        <p:spPr>
          <a:xfrm>
            <a:off x="0" y="719294"/>
            <a:ext cx="4406700" cy="1069493"/>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2800" b="0" i="0" dirty="0">
                <a:solidFill>
                  <a:srgbClr val="FF5D04"/>
                </a:solidFill>
                <a:effectLst/>
                <a:latin typeface="PP Mondwest" pitchFamily="2" charset="-128"/>
                <a:ea typeface="PP Mondwest" pitchFamily="2" charset="-128"/>
              </a:rPr>
              <a:t>Menlo</a:t>
            </a:r>
            <a:r>
              <a:rPr lang="en-US" sz="2800" b="0" i="0" dirty="0">
                <a:solidFill>
                  <a:srgbClr val="000000"/>
                </a:solidFill>
                <a:effectLst/>
                <a:latin typeface="PP Neue Montreal Book" pitchFamily="2" charset="77"/>
                <a:ea typeface="PP Neue Montreal Book" pitchFamily="2" charset="77"/>
              </a:rPr>
              <a:t> </a:t>
            </a:r>
            <a:r>
              <a:rPr lang="en-US" sz="2200" b="0" i="0" dirty="0">
                <a:solidFill>
                  <a:srgbClr val="000000"/>
                </a:solidFill>
                <a:effectLst/>
                <a:latin typeface="PP Neue Montreal Book" pitchFamily="2" charset="77"/>
                <a:ea typeface="PP Neue Montreal Book" pitchFamily="2" charset="77"/>
              </a:rPr>
              <a:t>is an open R&amp;D lab</a:t>
            </a:r>
          </a:p>
          <a:p>
            <a:pPr marL="0" lvl="0" indent="0" algn="ctr" rtl="0">
              <a:lnSpc>
                <a:spcPct val="115000"/>
              </a:lnSpc>
              <a:spcBef>
                <a:spcPts val="0"/>
              </a:spcBef>
              <a:spcAft>
                <a:spcPts val="0"/>
              </a:spcAft>
              <a:buNone/>
            </a:pPr>
            <a:r>
              <a:rPr lang="en-US" sz="2200" b="0" i="0" dirty="0">
                <a:solidFill>
                  <a:srgbClr val="000000"/>
                </a:solidFill>
                <a:effectLst/>
                <a:latin typeface="PP Neue Montreal Book" pitchFamily="2" charset="77"/>
                <a:ea typeface="PP Neue Montreal Book" pitchFamily="2" charset="77"/>
              </a:rPr>
              <a:t>building the brain for robots</a:t>
            </a:r>
            <a:endParaRPr lang="en-US" sz="2200" dirty="0">
              <a:solidFill>
                <a:schemeClr val="dk1"/>
              </a:solidFill>
              <a:latin typeface="PP Neue Montreal Book" pitchFamily="2" charset="77"/>
              <a:ea typeface="PP Neue Montreal Book" pitchFamily="2" charset="77"/>
              <a:cs typeface="Inter Tight"/>
              <a:sym typeface="Inter Tight"/>
            </a:endParaRPr>
          </a:p>
        </p:txBody>
      </p:sp>
      <p:sp>
        <p:nvSpPr>
          <p:cNvPr id="67" name="Google Shape;67;p15"/>
          <p:cNvSpPr txBox="1"/>
          <p:nvPr/>
        </p:nvSpPr>
        <p:spPr>
          <a:xfrm>
            <a:off x="1716500" y="141700"/>
            <a:ext cx="807000" cy="80403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3500" dirty="0">
                <a:solidFill>
                  <a:schemeClr val="dk1"/>
                </a:solidFill>
                <a:latin typeface="PP Neue Montreal Book" pitchFamily="2" charset="77"/>
                <a:ea typeface="PP Neue Montreal Book" pitchFamily="2" charset="77"/>
                <a:cs typeface="Inter Tight"/>
                <a:sym typeface="Inter Tight"/>
              </a:rPr>
              <a:t>🖖</a:t>
            </a:r>
            <a:endParaRPr sz="3500" dirty="0"/>
          </a:p>
        </p:txBody>
      </p:sp>
      <p:sp>
        <p:nvSpPr>
          <p:cNvPr id="68" name="Google Shape;68;p15"/>
          <p:cNvSpPr txBox="1"/>
          <p:nvPr/>
        </p:nvSpPr>
        <p:spPr>
          <a:xfrm>
            <a:off x="338925" y="1816900"/>
            <a:ext cx="3978600" cy="239678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500" dirty="0">
                <a:solidFill>
                  <a:schemeClr val="dk1"/>
                </a:solidFill>
                <a:latin typeface="PP Neue Montreal Book" pitchFamily="2" charset="77"/>
                <a:ea typeface="PP Neue Montreal Book" pitchFamily="2" charset="77"/>
                <a:cs typeface="Inter Tight"/>
                <a:sym typeface="Inter Tight"/>
              </a:rPr>
              <a:t>We build tools:</a:t>
            </a:r>
            <a:br>
              <a:rPr lang="en" sz="1500" dirty="0">
                <a:solidFill>
                  <a:schemeClr val="dk1"/>
                </a:solidFill>
                <a:latin typeface="PP Neue Montreal Book" pitchFamily="2" charset="77"/>
                <a:ea typeface="PP Neue Montreal Book" pitchFamily="2" charset="77"/>
                <a:cs typeface="Inter Tight"/>
                <a:sym typeface="Inter Tight"/>
              </a:rPr>
            </a:br>
            <a:r>
              <a:rPr lang="en" sz="1500" dirty="0">
                <a:solidFill>
                  <a:schemeClr val="dk1"/>
                </a:solidFill>
                <a:latin typeface="PP Neue Montreal Book" pitchFamily="2" charset="77"/>
                <a:ea typeface="PP Neue Montreal Book" pitchFamily="2" charset="77"/>
                <a:cs typeface="Inter Tight"/>
                <a:sym typeface="Inter Tight"/>
              </a:rPr>
              <a:t>- 👋 Jan: Local AI Assistant</a:t>
            </a:r>
            <a:endParaRPr sz="1500" dirty="0">
              <a:solidFill>
                <a:schemeClr val="dk1"/>
              </a:solidFill>
              <a:latin typeface="PP Neue Montreal Book" pitchFamily="2" charset="77"/>
              <a:ea typeface="PP Neue Montreal Book" pitchFamily="2" charset="77"/>
              <a:cs typeface="Inter Tight"/>
              <a:sym typeface="Inter Tight"/>
            </a:endParaRPr>
          </a:p>
          <a:p>
            <a:pPr marL="0" lvl="0" indent="0" algn="l" rtl="0">
              <a:lnSpc>
                <a:spcPct val="115000"/>
              </a:lnSpc>
              <a:spcBef>
                <a:spcPts val="0"/>
              </a:spcBef>
              <a:spcAft>
                <a:spcPts val="0"/>
              </a:spcAft>
              <a:buNone/>
            </a:pPr>
            <a:r>
              <a:rPr lang="en" sz="1500" dirty="0">
                <a:solidFill>
                  <a:schemeClr val="dk1"/>
                </a:solidFill>
                <a:latin typeface="PP Neue Montreal Book" pitchFamily="2" charset="77"/>
                <a:ea typeface="PP Neue Montreal Book" pitchFamily="2" charset="77"/>
                <a:cs typeface="Inter Tight"/>
                <a:sym typeface="Inter Tight"/>
              </a:rPr>
              <a:t>- 🛠️ Cortex: Local AI API Platform</a:t>
            </a:r>
            <a:endParaRPr sz="1500" dirty="0">
              <a:solidFill>
                <a:schemeClr val="dk1"/>
              </a:solidFill>
              <a:latin typeface="PP Neue Montreal Book" pitchFamily="2" charset="77"/>
              <a:ea typeface="PP Neue Montreal Book" pitchFamily="2" charset="77"/>
              <a:cs typeface="Inter Tight"/>
              <a:sym typeface="Inter Tight"/>
            </a:endParaRPr>
          </a:p>
          <a:p>
            <a:pPr marL="0" lvl="0" indent="0" algn="l" rtl="0">
              <a:lnSpc>
                <a:spcPct val="115000"/>
              </a:lnSpc>
              <a:spcBef>
                <a:spcPts val="0"/>
              </a:spcBef>
              <a:spcAft>
                <a:spcPts val="0"/>
              </a:spcAft>
              <a:buNone/>
            </a:pPr>
            <a:r>
              <a:rPr lang="en" sz="1500" dirty="0">
                <a:solidFill>
                  <a:schemeClr val="dk1"/>
                </a:solidFill>
                <a:latin typeface="PP Neue Montreal Book" pitchFamily="2" charset="77"/>
                <a:ea typeface="PP Neue Montreal Book" pitchFamily="2" charset="77"/>
                <a:cs typeface="Inter Tight"/>
                <a:sym typeface="Inter Tight"/>
              </a:rPr>
              <a:t>- </a:t>
            </a:r>
            <a:r>
              <a:rPr lang="en-VN" sz="1500" dirty="0">
                <a:solidFill>
                  <a:srgbClr val="000000"/>
                </a:solidFill>
                <a:effectLst/>
                <a:latin typeface="PP Neue Montreal Book" pitchFamily="2" charset="77"/>
              </a:rPr>
              <a:t>🔎</a:t>
            </a:r>
            <a:r>
              <a:rPr lang="en" sz="1500" dirty="0">
                <a:solidFill>
                  <a:schemeClr val="dk1"/>
                </a:solidFill>
                <a:latin typeface="PP Neue Montreal Book" pitchFamily="2" charset="77"/>
                <a:ea typeface="PP Neue Montreal Book" pitchFamily="2" charset="77"/>
                <a:cs typeface="Inter Tight"/>
                <a:sym typeface="Inter Tight"/>
              </a:rPr>
              <a:t> Research: “Free” Intelligence Research</a:t>
            </a:r>
            <a:endParaRPr sz="1500" dirty="0">
              <a:solidFill>
                <a:schemeClr val="dk1"/>
              </a:solidFill>
              <a:latin typeface="PP Neue Montreal Book" pitchFamily="2" charset="77"/>
              <a:ea typeface="PP Neue Montreal Book" pitchFamily="2" charset="77"/>
              <a:cs typeface="Inter Tight"/>
              <a:sym typeface="Inter Tight"/>
            </a:endParaRPr>
          </a:p>
          <a:p>
            <a:pPr marL="0" lvl="0" indent="0" algn="l" rtl="0">
              <a:lnSpc>
                <a:spcPct val="115000"/>
              </a:lnSpc>
              <a:spcBef>
                <a:spcPts val="0"/>
              </a:spcBef>
              <a:spcAft>
                <a:spcPts val="0"/>
              </a:spcAft>
              <a:buNone/>
            </a:pPr>
            <a:endParaRPr sz="1500" dirty="0">
              <a:solidFill>
                <a:schemeClr val="dk1"/>
              </a:solidFill>
              <a:latin typeface="PP Neue Montreal Book" pitchFamily="2" charset="77"/>
              <a:ea typeface="PP Neue Montreal Book" pitchFamily="2" charset="77"/>
              <a:cs typeface="Inter Tight"/>
              <a:sym typeface="Inter Tight"/>
            </a:endParaRPr>
          </a:p>
          <a:p>
            <a:pPr marL="0" lvl="0" indent="0" algn="l" rtl="0">
              <a:lnSpc>
                <a:spcPct val="115000"/>
              </a:lnSpc>
              <a:spcBef>
                <a:spcPts val="0"/>
              </a:spcBef>
              <a:spcAft>
                <a:spcPts val="0"/>
              </a:spcAft>
              <a:buNone/>
            </a:pPr>
            <a:r>
              <a:rPr lang="en" sz="1500" dirty="0">
                <a:solidFill>
                  <a:schemeClr val="dk1"/>
                </a:solidFill>
                <a:latin typeface="PP Neue Montreal Book" pitchFamily="2" charset="77"/>
                <a:ea typeface="PP Neue Montreal Book" pitchFamily="2" charset="77"/>
                <a:cs typeface="Inter Tight"/>
                <a:sym typeface="Inter Tight"/>
              </a:rPr>
              <a:t>We research and train models:</a:t>
            </a:r>
            <a:br>
              <a:rPr lang="en" sz="1500" dirty="0">
                <a:solidFill>
                  <a:schemeClr val="dk1"/>
                </a:solidFill>
                <a:latin typeface="PP Neue Montreal Book" pitchFamily="2" charset="77"/>
                <a:ea typeface="PP Neue Montreal Book" pitchFamily="2" charset="77"/>
                <a:cs typeface="Inter Tight"/>
                <a:sym typeface="Inter Tight"/>
              </a:rPr>
            </a:br>
            <a:r>
              <a:rPr lang="en" sz="1500" dirty="0">
                <a:solidFill>
                  <a:schemeClr val="dk1"/>
                </a:solidFill>
                <a:latin typeface="PP Neue Montreal Book" pitchFamily="2" charset="77"/>
                <a:ea typeface="PP Neue Montreal Book" pitchFamily="2" charset="77"/>
                <a:cs typeface="Inter Tight"/>
                <a:sym typeface="Inter Tight"/>
              </a:rPr>
              <a:t>- 🍓 </a:t>
            </a:r>
            <a:r>
              <a:rPr lang="en" sz="1500" dirty="0" err="1">
                <a:solidFill>
                  <a:schemeClr val="dk1"/>
                </a:solidFill>
                <a:latin typeface="PP Neue Montreal Book" pitchFamily="2" charset="77"/>
                <a:ea typeface="PP Neue Montreal Book" pitchFamily="2" charset="77"/>
                <a:cs typeface="Inter Tight"/>
                <a:sym typeface="Inter Tight"/>
              </a:rPr>
              <a:t>Ichigo</a:t>
            </a:r>
            <a:r>
              <a:rPr lang="en" sz="1500" dirty="0">
                <a:solidFill>
                  <a:schemeClr val="dk1"/>
                </a:solidFill>
                <a:latin typeface="PP Neue Montreal Book" pitchFamily="2" charset="77"/>
                <a:ea typeface="PP Neue Montreal Book" pitchFamily="2" charset="77"/>
                <a:cs typeface="Inter Tight"/>
                <a:sym typeface="Inter Tight"/>
              </a:rPr>
              <a:t>: Local Real-Time Voice AI</a:t>
            </a:r>
            <a:endParaRPr sz="1500" dirty="0">
              <a:solidFill>
                <a:schemeClr val="dk1"/>
              </a:solidFill>
              <a:latin typeface="PP Neue Montreal Book" pitchFamily="2" charset="77"/>
              <a:ea typeface="PP Neue Montreal Book" pitchFamily="2" charset="77"/>
              <a:cs typeface="Inter Tight"/>
              <a:sym typeface="Inter Tight"/>
            </a:endParaRPr>
          </a:p>
          <a:p>
            <a:pPr marL="0" lvl="0" indent="0" algn="l" rtl="0">
              <a:lnSpc>
                <a:spcPct val="115000"/>
              </a:lnSpc>
              <a:spcBef>
                <a:spcPts val="0"/>
              </a:spcBef>
              <a:spcAft>
                <a:spcPts val="0"/>
              </a:spcAft>
              <a:buNone/>
            </a:pPr>
            <a:r>
              <a:rPr lang="en" sz="1500" dirty="0">
                <a:solidFill>
                  <a:schemeClr val="dk1"/>
                </a:solidFill>
                <a:latin typeface="PP Neue Montreal Book" pitchFamily="2" charset="77"/>
                <a:ea typeface="PP Neue Montreal Book" pitchFamily="2" charset="77"/>
                <a:cs typeface="Inter Tight"/>
                <a:sym typeface="Inter Tight"/>
              </a:rPr>
              <a:t>- 🤖 Robotics: Experimenting</a:t>
            </a:r>
            <a:endParaRPr sz="1500" dirty="0">
              <a:solidFill>
                <a:schemeClr val="dk1"/>
              </a:solidFill>
              <a:latin typeface="PP Neue Montreal Book" pitchFamily="2" charset="77"/>
              <a:ea typeface="PP Neue Montreal Book" pitchFamily="2" charset="77"/>
              <a:cs typeface="Inter Tight"/>
              <a:sym typeface="Inter Tight"/>
            </a:endParaRPr>
          </a:p>
        </p:txBody>
      </p:sp>
      <p:pic>
        <p:nvPicPr>
          <p:cNvPr id="5" name="Picture 4" descr="A screenshot of a video game&#10;&#10;Description automatically generated">
            <a:extLst>
              <a:ext uri="{FF2B5EF4-FFF2-40B4-BE49-F238E27FC236}">
                <a16:creationId xmlns:a16="http://schemas.microsoft.com/office/drawing/2014/main" id="{D5AC3702-2678-95FC-6139-BFBF6BBDD65D}"/>
              </a:ext>
            </a:extLst>
          </p:cNvPr>
          <p:cNvPicPr>
            <a:picLocks noChangeAspect="1"/>
          </p:cNvPicPr>
          <p:nvPr/>
        </p:nvPicPr>
        <p:blipFill>
          <a:blip r:embed="rId3"/>
          <a:stretch>
            <a:fillRect/>
          </a:stretch>
        </p:blipFill>
        <p:spPr>
          <a:xfrm>
            <a:off x="4358828" y="0"/>
            <a:ext cx="4785172" cy="5143500"/>
          </a:xfrm>
          <a:prstGeom prst="rect">
            <a:avLst/>
          </a:prstGeom>
          <a:solidFill>
            <a:schemeClr val="lt1"/>
          </a:solidFill>
        </p:spPr>
      </p:pic>
      <p:sp>
        <p:nvSpPr>
          <p:cNvPr id="6" name="Rectangle 5">
            <a:extLst>
              <a:ext uri="{FF2B5EF4-FFF2-40B4-BE49-F238E27FC236}">
                <a16:creationId xmlns:a16="http://schemas.microsoft.com/office/drawing/2014/main" id="{230F3DB4-AA70-872C-A86F-A47C44E87BE9}"/>
              </a:ext>
            </a:extLst>
          </p:cNvPr>
          <p:cNvSpPr/>
          <p:nvPr/>
        </p:nvSpPr>
        <p:spPr>
          <a:xfrm>
            <a:off x="4358828" y="0"/>
            <a:ext cx="4785172" cy="5143500"/>
          </a:xfrm>
          <a:prstGeom prst="rect">
            <a:avLst/>
          </a:prstGeom>
          <a:solidFill>
            <a:schemeClr val="tx1">
              <a:lumMod val="50000"/>
              <a:lumOff val="50000"/>
              <a:alpha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5">
          <a:extLst>
            <a:ext uri="{FF2B5EF4-FFF2-40B4-BE49-F238E27FC236}">
              <a16:creationId xmlns:a16="http://schemas.microsoft.com/office/drawing/2014/main" id="{D3EC2A5D-AC0F-D1B5-9DB0-64D377C3AFAB}"/>
            </a:ext>
          </a:extLst>
        </p:cNvPr>
        <p:cNvGrpSpPr/>
        <p:nvPr/>
      </p:nvGrpSpPr>
      <p:grpSpPr>
        <a:xfrm>
          <a:off x="0" y="0"/>
          <a:ext cx="0" cy="0"/>
          <a:chOff x="0" y="0"/>
          <a:chExt cx="0" cy="0"/>
        </a:xfrm>
      </p:grpSpPr>
      <p:pic>
        <p:nvPicPr>
          <p:cNvPr id="57" name="Google Shape;57;p14">
            <a:extLst>
              <a:ext uri="{FF2B5EF4-FFF2-40B4-BE49-F238E27FC236}">
                <a16:creationId xmlns:a16="http://schemas.microsoft.com/office/drawing/2014/main" id="{F652C5C6-7BCA-F045-6B22-12B7B68C345D}"/>
              </a:ext>
            </a:extLst>
          </p:cNvPr>
          <p:cNvPicPr preferRelativeResize="0"/>
          <p:nvPr/>
        </p:nvPicPr>
        <p:blipFill>
          <a:blip r:embed="rId3">
            <a:alphaModFix/>
          </a:blip>
          <a:stretch>
            <a:fillRect/>
          </a:stretch>
        </p:blipFill>
        <p:spPr>
          <a:xfrm>
            <a:off x="0" y="2571750"/>
            <a:ext cx="9144000" cy="2711450"/>
          </a:xfrm>
          <a:prstGeom prst="rect">
            <a:avLst/>
          </a:prstGeom>
          <a:noFill/>
          <a:ln>
            <a:noFill/>
          </a:ln>
        </p:spPr>
      </p:pic>
      <p:sp>
        <p:nvSpPr>
          <p:cNvPr id="2" name="Rectangle 1">
            <a:extLst>
              <a:ext uri="{FF2B5EF4-FFF2-40B4-BE49-F238E27FC236}">
                <a16:creationId xmlns:a16="http://schemas.microsoft.com/office/drawing/2014/main" id="{6AC3C6DC-49F7-1887-B779-CB6A3908EE66}"/>
              </a:ext>
            </a:extLst>
          </p:cNvPr>
          <p:cNvSpPr/>
          <p:nvPr/>
        </p:nvSpPr>
        <p:spPr>
          <a:xfrm>
            <a:off x="0" y="0"/>
            <a:ext cx="9144000" cy="5143500"/>
          </a:xfrm>
          <a:prstGeom prst="rect">
            <a:avLst/>
          </a:prstGeom>
          <a:solidFill>
            <a:schemeClr val="accent2">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8" name="Google Shape;58;p14">
            <a:extLst>
              <a:ext uri="{FF2B5EF4-FFF2-40B4-BE49-F238E27FC236}">
                <a16:creationId xmlns:a16="http://schemas.microsoft.com/office/drawing/2014/main" id="{8E403413-9CF9-5262-886A-D55062C2A09C}"/>
              </a:ext>
            </a:extLst>
          </p:cNvPr>
          <p:cNvGrpSpPr/>
          <p:nvPr/>
        </p:nvGrpSpPr>
        <p:grpSpPr>
          <a:xfrm>
            <a:off x="3334425" y="76201"/>
            <a:ext cx="2475149" cy="584582"/>
            <a:chOff x="3374325" y="-37125"/>
            <a:chExt cx="2668825" cy="630325"/>
          </a:xfrm>
        </p:grpSpPr>
        <p:pic>
          <p:nvPicPr>
            <p:cNvPr id="59" name="Google Shape;59;p14" title="logo.png">
              <a:extLst>
                <a:ext uri="{FF2B5EF4-FFF2-40B4-BE49-F238E27FC236}">
                  <a16:creationId xmlns:a16="http://schemas.microsoft.com/office/drawing/2014/main" id="{A0A6A067-5BEE-F65E-EA7A-CA084C62F83B}"/>
                </a:ext>
              </a:extLst>
            </p:cNvPr>
            <p:cNvPicPr preferRelativeResize="0"/>
            <p:nvPr/>
          </p:nvPicPr>
          <p:blipFill>
            <a:blip r:embed="rId4">
              <a:alphaModFix/>
            </a:blip>
            <a:stretch>
              <a:fillRect/>
            </a:stretch>
          </p:blipFill>
          <p:spPr>
            <a:xfrm>
              <a:off x="3374325" y="111650"/>
              <a:ext cx="1195350" cy="310800"/>
            </a:xfrm>
            <a:prstGeom prst="rect">
              <a:avLst/>
            </a:prstGeom>
            <a:noFill/>
            <a:ln>
              <a:noFill/>
            </a:ln>
          </p:spPr>
        </p:pic>
        <p:pic>
          <p:nvPicPr>
            <p:cNvPr id="60" name="Google Shape;60;p14" title="Screenshot_2025-04-25_at_00.07.19-removebg-preview.png">
              <a:extLst>
                <a:ext uri="{FF2B5EF4-FFF2-40B4-BE49-F238E27FC236}">
                  <a16:creationId xmlns:a16="http://schemas.microsoft.com/office/drawing/2014/main" id="{A9844662-2686-2601-C0BC-77111FABDE9A}"/>
                </a:ext>
              </a:extLst>
            </p:cNvPr>
            <p:cNvPicPr preferRelativeResize="0"/>
            <p:nvPr/>
          </p:nvPicPr>
          <p:blipFill>
            <a:blip r:embed="rId5">
              <a:alphaModFix/>
            </a:blip>
            <a:stretch>
              <a:fillRect/>
            </a:stretch>
          </p:blipFill>
          <p:spPr>
            <a:xfrm>
              <a:off x="4658375" y="-37125"/>
              <a:ext cx="1384775" cy="630325"/>
            </a:xfrm>
            <a:prstGeom prst="rect">
              <a:avLst/>
            </a:prstGeom>
            <a:noFill/>
            <a:ln>
              <a:noFill/>
            </a:ln>
          </p:spPr>
        </p:pic>
      </p:grpSp>
      <p:sp>
        <p:nvSpPr>
          <p:cNvPr id="56" name="Google Shape;56;p14">
            <a:extLst>
              <a:ext uri="{FF2B5EF4-FFF2-40B4-BE49-F238E27FC236}">
                <a16:creationId xmlns:a16="http://schemas.microsoft.com/office/drawing/2014/main" id="{DB4D919D-8E65-F74D-8EC9-504774FB2FA1}"/>
              </a:ext>
            </a:extLst>
          </p:cNvPr>
          <p:cNvSpPr txBox="1">
            <a:spLocks noGrp="1"/>
          </p:cNvSpPr>
          <p:nvPr>
            <p:ph type="title" idx="4294967295"/>
          </p:nvPr>
        </p:nvSpPr>
        <p:spPr>
          <a:xfrm>
            <a:off x="-19800" y="774290"/>
            <a:ext cx="9163800" cy="2191800"/>
          </a:xfrm>
          <a:prstGeom prst="rect">
            <a:avLst/>
          </a:prstGeom>
          <a:noFill/>
        </p:spPr>
        <p:txBody>
          <a:bodyPr spcFirstLastPara="1" wrap="square" lIns="91425" tIns="91425" rIns="91425" bIns="91425" anchor="t" anchorCtr="0">
            <a:normAutofit fontScale="90000"/>
          </a:bodyPr>
          <a:lstStyle/>
          <a:p>
            <a:pPr marL="0" lvl="0" indent="0" algn="ctr" rtl="0">
              <a:lnSpc>
                <a:spcPct val="115000"/>
              </a:lnSpc>
              <a:spcBef>
                <a:spcPts val="0"/>
              </a:spcBef>
              <a:spcAft>
                <a:spcPts val="0"/>
              </a:spcAft>
              <a:buNone/>
            </a:pPr>
            <a:r>
              <a:rPr lang="en" sz="6100" b="1" dirty="0">
                <a:latin typeface="PP Mondwest" pitchFamily="2" charset="-128"/>
                <a:ea typeface="PP Mondwest" pitchFamily="2" charset="-128"/>
                <a:cs typeface="Lora"/>
                <a:sym typeface="Lora"/>
              </a:rPr>
              <a:t>Spatial Reasoning LLM</a:t>
            </a:r>
            <a:endParaRPr sz="6100" b="1" dirty="0">
              <a:latin typeface="PP Mondwest" pitchFamily="2" charset="-128"/>
              <a:ea typeface="PP Mondwest" pitchFamily="2" charset="-128"/>
              <a:cs typeface="Lora"/>
              <a:sym typeface="Lora"/>
            </a:endParaRPr>
          </a:p>
          <a:p>
            <a:pPr marL="0" lvl="0" indent="0" algn="ctr" rtl="0">
              <a:lnSpc>
                <a:spcPct val="150000"/>
              </a:lnSpc>
              <a:spcBef>
                <a:spcPts val="0"/>
              </a:spcBef>
              <a:spcAft>
                <a:spcPts val="0"/>
              </a:spcAft>
              <a:buNone/>
            </a:pPr>
            <a:r>
              <a:rPr lang="en-VN" sz="6000" b="1" dirty="0">
                <a:solidFill>
                  <a:srgbClr val="FF5D04"/>
                </a:solidFill>
                <a:latin typeface="PP Editorial New" pitchFamily="2" charset="77"/>
                <a:ea typeface="Lora"/>
                <a:cs typeface="Lora"/>
                <a:sym typeface="Lora"/>
              </a:rPr>
              <a:t>Thank you</a:t>
            </a:r>
            <a:endParaRPr sz="6000" b="1" dirty="0">
              <a:solidFill>
                <a:srgbClr val="FF5D04"/>
              </a:solidFill>
              <a:latin typeface="PP Editorial New" pitchFamily="2" charset="77"/>
              <a:ea typeface="PP Neue Montreal Book" pitchFamily="2" charset="77"/>
              <a:cs typeface="Lora"/>
              <a:sym typeface="Lora"/>
            </a:endParaRPr>
          </a:p>
        </p:txBody>
      </p:sp>
    </p:spTree>
    <p:extLst>
      <p:ext uri="{BB962C8B-B14F-4D97-AF65-F5344CB8AC3E}">
        <p14:creationId xmlns:p14="http://schemas.microsoft.com/office/powerpoint/2010/main" val="4265872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a:extLst>
            <a:ext uri="{FF2B5EF4-FFF2-40B4-BE49-F238E27FC236}">
              <a16:creationId xmlns:a16="http://schemas.microsoft.com/office/drawing/2014/main" id="{04594FCB-23B7-CB96-4233-29C24FED71FA}"/>
            </a:ext>
          </a:extLst>
        </p:cNvPr>
        <p:cNvGrpSpPr/>
        <p:nvPr/>
      </p:nvGrpSpPr>
      <p:grpSpPr>
        <a:xfrm>
          <a:off x="0" y="0"/>
          <a:ext cx="0" cy="0"/>
          <a:chOff x="0" y="0"/>
          <a:chExt cx="0" cy="0"/>
        </a:xfrm>
      </p:grpSpPr>
      <p:sp>
        <p:nvSpPr>
          <p:cNvPr id="66" name="Google Shape;66;p15">
            <a:extLst>
              <a:ext uri="{FF2B5EF4-FFF2-40B4-BE49-F238E27FC236}">
                <a16:creationId xmlns:a16="http://schemas.microsoft.com/office/drawing/2014/main" id="{B1024522-4680-6A04-55E2-6B37F6C311BF}"/>
              </a:ext>
            </a:extLst>
          </p:cNvPr>
          <p:cNvSpPr txBox="1"/>
          <p:nvPr/>
        </p:nvSpPr>
        <p:spPr>
          <a:xfrm>
            <a:off x="1282246" y="63569"/>
            <a:ext cx="8605737" cy="680156"/>
          </a:xfrm>
          <a:prstGeom prst="rect">
            <a:avLst/>
          </a:prstGeom>
          <a:noFill/>
          <a:ln>
            <a:noFill/>
          </a:ln>
        </p:spPr>
        <p:txBody>
          <a:bodyPr spcFirstLastPara="1" wrap="square" lIns="91425" tIns="91425" rIns="91425" bIns="91425" anchor="t" anchorCtr="0">
            <a:spAutoFit/>
          </a:bodyPr>
          <a:lstStyle/>
          <a:p>
            <a:pPr>
              <a:lnSpc>
                <a:spcPct val="115000"/>
              </a:lnSpc>
            </a:pPr>
            <a:r>
              <a:rPr lang="en-US" sz="2800" b="0" i="0" dirty="0">
                <a:solidFill>
                  <a:srgbClr val="FF5D04"/>
                </a:solidFill>
                <a:effectLst/>
                <a:latin typeface="PP Mondwest" pitchFamily="2" charset="-128"/>
                <a:ea typeface="PP Mondwest" pitchFamily="2" charset="-128"/>
              </a:rPr>
              <a:t>Menlo</a:t>
            </a:r>
            <a:r>
              <a:rPr lang="en-US" sz="2800" b="0" i="0" dirty="0">
                <a:solidFill>
                  <a:srgbClr val="000000"/>
                </a:solidFill>
                <a:effectLst/>
                <a:latin typeface="PP Neue Montreal Book" pitchFamily="2" charset="77"/>
                <a:ea typeface="PP Neue Montreal Book" pitchFamily="2" charset="77"/>
              </a:rPr>
              <a:t> </a:t>
            </a:r>
            <a:r>
              <a:rPr lang="en-US" sz="2200" b="0" i="0" dirty="0">
                <a:solidFill>
                  <a:srgbClr val="000000"/>
                </a:solidFill>
                <a:effectLst/>
                <a:latin typeface="PP Neue Montreal Book" pitchFamily="2" charset="77"/>
                <a:ea typeface="PP Neue Montreal Book" pitchFamily="2" charset="77"/>
              </a:rPr>
              <a:t>is a fully remote team across 10 cities</a:t>
            </a:r>
            <a:endParaRPr lang="en-US" sz="2200" dirty="0">
              <a:solidFill>
                <a:schemeClr val="dk1"/>
              </a:solidFill>
              <a:latin typeface="PP Neue Montreal Book" pitchFamily="2" charset="77"/>
              <a:ea typeface="PP Neue Montreal Book" pitchFamily="2" charset="77"/>
              <a:cs typeface="Inter Tight"/>
              <a:sym typeface="Inter Tight"/>
            </a:endParaRPr>
          </a:p>
        </p:txBody>
      </p:sp>
      <p:sp>
        <p:nvSpPr>
          <p:cNvPr id="67" name="Google Shape;67;p15">
            <a:extLst>
              <a:ext uri="{FF2B5EF4-FFF2-40B4-BE49-F238E27FC236}">
                <a16:creationId xmlns:a16="http://schemas.microsoft.com/office/drawing/2014/main" id="{BE8EB855-A169-5AAD-EAC7-DD50894635A4}"/>
              </a:ext>
            </a:extLst>
          </p:cNvPr>
          <p:cNvSpPr txBox="1"/>
          <p:nvPr/>
        </p:nvSpPr>
        <p:spPr>
          <a:xfrm>
            <a:off x="593840" y="66421"/>
            <a:ext cx="807000" cy="75094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3200" dirty="0">
                <a:solidFill>
                  <a:schemeClr val="dk1"/>
                </a:solidFill>
                <a:latin typeface="PP Neue Montreal Book" pitchFamily="2" charset="77"/>
                <a:ea typeface="PP Neue Montreal Book" pitchFamily="2" charset="77"/>
                <a:cs typeface="Inter Tight"/>
                <a:sym typeface="Inter Tight"/>
              </a:rPr>
              <a:t>🖖</a:t>
            </a:r>
            <a:endParaRPr sz="3200" dirty="0"/>
          </a:p>
        </p:txBody>
      </p:sp>
      <p:pic>
        <p:nvPicPr>
          <p:cNvPr id="3" name="Picture 2">
            <a:extLst>
              <a:ext uri="{FF2B5EF4-FFF2-40B4-BE49-F238E27FC236}">
                <a16:creationId xmlns:a16="http://schemas.microsoft.com/office/drawing/2014/main" id="{C72D19D2-4008-3862-2318-218A3F164AC0}"/>
              </a:ext>
            </a:extLst>
          </p:cNvPr>
          <p:cNvPicPr>
            <a:picLocks noChangeAspect="1"/>
          </p:cNvPicPr>
          <p:nvPr/>
        </p:nvPicPr>
        <p:blipFill>
          <a:blip r:embed="rId3"/>
          <a:stretch>
            <a:fillRect/>
          </a:stretch>
        </p:blipFill>
        <p:spPr>
          <a:xfrm>
            <a:off x="704620" y="1070875"/>
            <a:ext cx="7734759" cy="3670732"/>
          </a:xfrm>
          <a:prstGeom prst="rect">
            <a:avLst/>
          </a:prstGeom>
          <a:ln>
            <a:solidFill>
              <a:schemeClr val="tx1"/>
            </a:solidFill>
          </a:ln>
          <a:effectLst>
            <a:outerShdw blurRad="50800" dist="50800" dir="5400000" algn="ctr" rotWithShape="0">
              <a:srgbClr val="000000">
                <a:alpha val="99000"/>
              </a:srgbClr>
            </a:outerShdw>
          </a:effectLst>
        </p:spPr>
      </p:pic>
    </p:spTree>
    <p:extLst>
      <p:ext uri="{BB962C8B-B14F-4D97-AF65-F5344CB8AC3E}">
        <p14:creationId xmlns:p14="http://schemas.microsoft.com/office/powerpoint/2010/main" val="2703579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77184E1-D674-1101-6439-EA233F5B3D3E}"/>
              </a:ext>
            </a:extLst>
          </p:cNvPr>
          <p:cNvSpPr txBox="1"/>
          <p:nvPr/>
        </p:nvSpPr>
        <p:spPr>
          <a:xfrm>
            <a:off x="0" y="217283"/>
            <a:ext cx="9143999" cy="461665"/>
          </a:xfrm>
          <a:prstGeom prst="rect">
            <a:avLst/>
          </a:prstGeom>
          <a:noFill/>
        </p:spPr>
        <p:txBody>
          <a:bodyPr wrap="square" rtlCol="0">
            <a:spAutoFit/>
          </a:bodyPr>
          <a:lstStyle/>
          <a:p>
            <a:r>
              <a:rPr lang="en-US" sz="2400" dirty="0">
                <a:latin typeface="PP Editorial New" pitchFamily="2" charset="77"/>
              </a:rPr>
              <a:t> The Challenge</a:t>
            </a:r>
            <a:r>
              <a:rPr lang="en-US" sz="2000" dirty="0">
                <a:latin typeface="PP Editorial New" pitchFamily="2" charset="77"/>
              </a:rPr>
              <a:t>:</a:t>
            </a:r>
            <a:r>
              <a:rPr lang="en-US" sz="2000" dirty="0"/>
              <a:t> </a:t>
            </a:r>
            <a:r>
              <a:rPr lang="en-US" sz="1800" i="0" dirty="0">
                <a:solidFill>
                  <a:schemeClr val="tx1"/>
                </a:solidFill>
                <a:effectLst/>
                <a:latin typeface="PP Neue Montreal Book" pitchFamily="2" charset="77"/>
                <a:ea typeface="PP Neue Montreal Book" pitchFamily="2" charset="77"/>
              </a:rPr>
              <a:t>Robots Need Spatial Smarts</a:t>
            </a:r>
            <a:endParaRPr lang="en-US" sz="1800" dirty="0">
              <a:latin typeface="PP Neue Montreal Book" pitchFamily="2" charset="77"/>
              <a:ea typeface="PP Neue Montreal Book" pitchFamily="2" charset="77"/>
            </a:endParaRPr>
          </a:p>
        </p:txBody>
      </p:sp>
      <p:pic>
        <p:nvPicPr>
          <p:cNvPr id="4" name="Picture 3" descr="A 3d rendering of a house&#10;&#10;Description automatically generated with medium confidence">
            <a:extLst>
              <a:ext uri="{FF2B5EF4-FFF2-40B4-BE49-F238E27FC236}">
                <a16:creationId xmlns:a16="http://schemas.microsoft.com/office/drawing/2014/main" id="{DF2D8014-4CB1-61B9-4FBB-B29AD0C15AC8}"/>
              </a:ext>
            </a:extLst>
          </p:cNvPr>
          <p:cNvPicPr>
            <a:picLocks noChangeAspect="1"/>
          </p:cNvPicPr>
          <p:nvPr/>
        </p:nvPicPr>
        <p:blipFill>
          <a:blip r:embed="rId3"/>
          <a:stretch>
            <a:fillRect/>
          </a:stretch>
        </p:blipFill>
        <p:spPr>
          <a:xfrm>
            <a:off x="251171" y="894106"/>
            <a:ext cx="3939043" cy="3059451"/>
          </a:xfrm>
          <a:prstGeom prst="rect">
            <a:avLst/>
          </a:prstGeom>
          <a:ln>
            <a:solidFill>
              <a:schemeClr val="tx1"/>
            </a:solidFill>
          </a:ln>
          <a:effectLst>
            <a:outerShdw blurRad="50800" dist="50800" dir="5400000" algn="ctr" rotWithShape="0">
              <a:srgbClr val="000000">
                <a:alpha val="99000"/>
              </a:srgbClr>
            </a:outerShdw>
          </a:effectLst>
        </p:spPr>
      </p:pic>
      <p:sp>
        <p:nvSpPr>
          <p:cNvPr id="5" name="Google Shape;68;p15">
            <a:extLst>
              <a:ext uri="{FF2B5EF4-FFF2-40B4-BE49-F238E27FC236}">
                <a16:creationId xmlns:a16="http://schemas.microsoft.com/office/drawing/2014/main" id="{0AA254BB-48DA-086A-68FF-EB2E3F400D37}"/>
              </a:ext>
            </a:extLst>
          </p:cNvPr>
          <p:cNvSpPr txBox="1"/>
          <p:nvPr/>
        </p:nvSpPr>
        <p:spPr>
          <a:xfrm>
            <a:off x="251171" y="4835754"/>
            <a:ext cx="6156004"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OpenScene </a:t>
            </a:r>
            <a:r>
              <a:rPr lang="en-US" sz="800" i="0" dirty="0">
                <a:solidFill>
                  <a:srgbClr val="363636"/>
                </a:solidFill>
                <a:effectLst/>
                <a:latin typeface="PP Neue Montreal Book" pitchFamily="2" charset="77"/>
                <a:ea typeface="PP Neue Montreal Book" pitchFamily="2" charset="77"/>
              </a:rPr>
              <a:t>3D Scene Understanding with Open Vocabularies</a:t>
            </a:r>
            <a:endParaRPr lang="en-US" sz="800" i="0" dirty="0">
              <a:solidFill>
                <a:srgbClr val="4A4A4A"/>
              </a:solidFill>
              <a:effectLst/>
              <a:latin typeface="PP Neue Montreal Book" pitchFamily="2" charset="77"/>
              <a:ea typeface="PP Neue Montreal Book" pitchFamily="2" charset="77"/>
            </a:endParaRPr>
          </a:p>
        </p:txBody>
      </p:sp>
      <p:pic>
        <p:nvPicPr>
          <p:cNvPr id="7" name="Picture 6" descr="A blue and yellow bathroom&#10;&#10;Description automatically generated">
            <a:extLst>
              <a:ext uri="{FF2B5EF4-FFF2-40B4-BE49-F238E27FC236}">
                <a16:creationId xmlns:a16="http://schemas.microsoft.com/office/drawing/2014/main" id="{D477A6D3-2EA0-BD32-E618-7943235C9735}"/>
              </a:ext>
            </a:extLst>
          </p:cNvPr>
          <p:cNvPicPr>
            <a:picLocks noChangeAspect="1"/>
          </p:cNvPicPr>
          <p:nvPr/>
        </p:nvPicPr>
        <p:blipFill>
          <a:blip r:embed="rId4"/>
          <a:stretch>
            <a:fillRect/>
          </a:stretch>
        </p:blipFill>
        <p:spPr>
          <a:xfrm>
            <a:off x="4660617" y="894106"/>
            <a:ext cx="4092911" cy="3059451"/>
          </a:xfrm>
          <a:prstGeom prst="rect">
            <a:avLst/>
          </a:prstGeom>
          <a:ln>
            <a:solidFill>
              <a:schemeClr val="tx1"/>
            </a:solidFill>
          </a:ln>
          <a:effectLst>
            <a:outerShdw blurRad="50800" dist="50800" dir="5400000" algn="ctr" rotWithShape="0">
              <a:srgbClr val="000000">
                <a:alpha val="99000"/>
              </a:srgbClr>
            </a:outerShdw>
          </a:effectLst>
        </p:spPr>
      </p:pic>
      <p:sp>
        <p:nvSpPr>
          <p:cNvPr id="8" name="TextBox 7">
            <a:extLst>
              <a:ext uri="{FF2B5EF4-FFF2-40B4-BE49-F238E27FC236}">
                <a16:creationId xmlns:a16="http://schemas.microsoft.com/office/drawing/2014/main" id="{67CDF44C-246E-7FD1-19AA-ED7CF8A540D2}"/>
              </a:ext>
            </a:extLst>
          </p:cNvPr>
          <p:cNvSpPr txBox="1"/>
          <p:nvPr/>
        </p:nvSpPr>
        <p:spPr>
          <a:xfrm>
            <a:off x="835356" y="4233073"/>
            <a:ext cx="2493817" cy="323165"/>
          </a:xfrm>
          <a:prstGeom prst="rect">
            <a:avLst/>
          </a:prstGeom>
          <a:noFill/>
        </p:spPr>
        <p:txBody>
          <a:bodyPr wrap="square" rtlCol="0">
            <a:spAutoFit/>
          </a:bodyPr>
          <a:lstStyle/>
          <a:p>
            <a:pPr algn="ctr"/>
            <a:r>
              <a:rPr lang="en-US" sz="1500" dirty="0">
                <a:solidFill>
                  <a:schemeClr val="tx1"/>
                </a:solidFill>
                <a:latin typeface="PP Neue Montreal Book" pitchFamily="2" charset="77"/>
                <a:ea typeface="PP Neue Montreal Book" pitchFamily="2" charset="77"/>
              </a:rPr>
              <a:t>The real world</a:t>
            </a:r>
            <a:endParaRPr lang="en-US" sz="1500" dirty="0">
              <a:latin typeface="PP Neue Montreal Book" pitchFamily="2" charset="77"/>
              <a:ea typeface="PP Neue Montreal Book" pitchFamily="2" charset="77"/>
            </a:endParaRPr>
          </a:p>
        </p:txBody>
      </p:sp>
      <p:sp>
        <p:nvSpPr>
          <p:cNvPr id="9" name="TextBox 8">
            <a:extLst>
              <a:ext uri="{FF2B5EF4-FFF2-40B4-BE49-F238E27FC236}">
                <a16:creationId xmlns:a16="http://schemas.microsoft.com/office/drawing/2014/main" id="{F94D2B46-C037-0CDB-5E24-E6886F16FFE2}"/>
              </a:ext>
            </a:extLst>
          </p:cNvPr>
          <p:cNvSpPr txBox="1"/>
          <p:nvPr/>
        </p:nvSpPr>
        <p:spPr>
          <a:xfrm>
            <a:off x="5460163" y="4233072"/>
            <a:ext cx="2493817" cy="323165"/>
          </a:xfrm>
          <a:prstGeom prst="rect">
            <a:avLst/>
          </a:prstGeom>
          <a:noFill/>
        </p:spPr>
        <p:txBody>
          <a:bodyPr wrap="square" rtlCol="0">
            <a:spAutoFit/>
          </a:bodyPr>
          <a:lstStyle/>
          <a:p>
            <a:pPr algn="ctr"/>
            <a:r>
              <a:rPr lang="en-US" sz="1500" i="0" dirty="0">
                <a:solidFill>
                  <a:schemeClr val="tx1"/>
                </a:solidFill>
                <a:effectLst/>
                <a:latin typeface="PP Neue Montreal Book" pitchFamily="2" charset="77"/>
                <a:ea typeface="PP Neue Montreal Book" pitchFamily="2" charset="77"/>
              </a:rPr>
              <a:t>What robots might “see”</a:t>
            </a:r>
            <a:endParaRPr lang="en-US" sz="1500" dirty="0">
              <a:latin typeface="PP Neue Montreal Book" pitchFamily="2" charset="77"/>
              <a:ea typeface="PP Neue Montreal Book" pitchFamily="2" charset="77"/>
            </a:endParaRPr>
          </a:p>
        </p:txBody>
      </p:sp>
    </p:spTree>
    <p:extLst>
      <p:ext uri="{BB962C8B-B14F-4D97-AF65-F5344CB8AC3E}">
        <p14:creationId xmlns:p14="http://schemas.microsoft.com/office/powerpoint/2010/main" val="3654344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3FAEF4-6B51-6C58-FA9C-EC7C02FF1F16}"/>
              </a:ext>
            </a:extLst>
          </p:cNvPr>
          <p:cNvSpPr txBox="1"/>
          <p:nvPr/>
        </p:nvSpPr>
        <p:spPr>
          <a:xfrm>
            <a:off x="0" y="217283"/>
            <a:ext cx="9143999"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AlphaMaze</a:t>
            </a:r>
            <a:r>
              <a:rPr lang="en-US" sz="2000" dirty="0">
                <a:latin typeface="PP Editorial New" pitchFamily="2" charset="77"/>
              </a:rPr>
              <a:t>:</a:t>
            </a:r>
            <a:r>
              <a:rPr lang="en-US" sz="2000" dirty="0"/>
              <a:t> </a:t>
            </a:r>
            <a:r>
              <a:rPr lang="en-US" sz="1800" i="0" dirty="0">
                <a:solidFill>
                  <a:schemeClr val="tx1"/>
                </a:solidFill>
                <a:effectLst/>
                <a:latin typeface="PP Neue Montreal Book" pitchFamily="2" charset="77"/>
                <a:ea typeface="PP Neue Montreal Book" pitchFamily="2" charset="77"/>
              </a:rPr>
              <a:t>Learning to  Navigate in 2D space</a:t>
            </a:r>
            <a:r>
              <a:rPr lang="en-US" sz="1800" dirty="0">
                <a:latin typeface="PP Neue Montreal Book" pitchFamily="2" charset="77"/>
                <a:ea typeface="PP Neue Montreal Book" pitchFamily="2" charset="77"/>
              </a:rPr>
              <a:t> via GRPO (Reinforcement Learning)</a:t>
            </a:r>
            <a:endParaRPr lang="en-VN" sz="2000" dirty="0">
              <a:latin typeface="PP Neue Montreal Book" pitchFamily="2" charset="77"/>
              <a:ea typeface="PP Neue Montreal Book" pitchFamily="2" charset="77"/>
            </a:endParaRPr>
          </a:p>
        </p:txBody>
      </p:sp>
      <p:pic>
        <p:nvPicPr>
          <p:cNvPr id="8" name="Picture 7">
            <a:extLst>
              <a:ext uri="{FF2B5EF4-FFF2-40B4-BE49-F238E27FC236}">
                <a16:creationId xmlns:a16="http://schemas.microsoft.com/office/drawing/2014/main" id="{54D85C45-4C47-5FB3-708E-E6C15EB34719}"/>
              </a:ext>
            </a:extLst>
          </p:cNvPr>
          <p:cNvPicPr>
            <a:picLocks noChangeAspect="1"/>
          </p:cNvPicPr>
          <p:nvPr/>
        </p:nvPicPr>
        <p:blipFill>
          <a:blip r:embed="rId3"/>
          <a:srcRect l="7240" t="4407" r="1841" b="4674"/>
          <a:stretch/>
        </p:blipFill>
        <p:spPr>
          <a:xfrm>
            <a:off x="4208042" y="1171046"/>
            <a:ext cx="4459941" cy="3084713"/>
          </a:xfrm>
          <a:prstGeom prst="rect">
            <a:avLst/>
          </a:prstGeom>
          <a:ln>
            <a:solidFill>
              <a:schemeClr val="tx1"/>
            </a:solidFill>
          </a:ln>
          <a:effectLst>
            <a:outerShdw blurRad="50800" dist="50800" dir="5400000" algn="ctr" rotWithShape="0">
              <a:srgbClr val="000000">
                <a:alpha val="99000"/>
              </a:srgbClr>
            </a:outerShdw>
          </a:effectLst>
        </p:spPr>
      </p:pic>
      <p:pic>
        <p:nvPicPr>
          <p:cNvPr id="9" name="Picture 8">
            <a:extLst>
              <a:ext uri="{FF2B5EF4-FFF2-40B4-BE49-F238E27FC236}">
                <a16:creationId xmlns:a16="http://schemas.microsoft.com/office/drawing/2014/main" id="{8C94744B-F06A-463A-CEA0-F2EC0BD65C11}"/>
              </a:ext>
            </a:extLst>
          </p:cNvPr>
          <p:cNvPicPr>
            <a:picLocks noChangeAspect="1"/>
          </p:cNvPicPr>
          <p:nvPr/>
        </p:nvPicPr>
        <p:blipFill>
          <a:blip r:embed="rId3"/>
          <a:srcRect l="10901" t="4488" r="63126" b="57958"/>
          <a:stretch/>
        </p:blipFill>
        <p:spPr>
          <a:xfrm>
            <a:off x="381000" y="1466740"/>
            <a:ext cx="2493817" cy="2493815"/>
          </a:xfrm>
          <a:prstGeom prst="rect">
            <a:avLst/>
          </a:prstGeom>
          <a:ln>
            <a:solidFill>
              <a:schemeClr val="tx1"/>
            </a:solidFill>
          </a:ln>
          <a:effectLst>
            <a:outerShdw blurRad="50800" dist="50800" dir="5400000" algn="ctr" rotWithShape="0">
              <a:srgbClr val="000000">
                <a:alpha val="99000"/>
              </a:srgbClr>
            </a:outerShdw>
          </a:effectLst>
        </p:spPr>
      </p:pic>
      <p:sp>
        <p:nvSpPr>
          <p:cNvPr id="10" name="TextBox 9">
            <a:extLst>
              <a:ext uri="{FF2B5EF4-FFF2-40B4-BE49-F238E27FC236}">
                <a16:creationId xmlns:a16="http://schemas.microsoft.com/office/drawing/2014/main" id="{5A651FA3-8A20-4501-7C30-046D035A8958}"/>
              </a:ext>
            </a:extLst>
          </p:cNvPr>
          <p:cNvSpPr txBox="1"/>
          <p:nvPr/>
        </p:nvSpPr>
        <p:spPr>
          <a:xfrm>
            <a:off x="381000" y="4454840"/>
            <a:ext cx="2493817" cy="323165"/>
          </a:xfrm>
          <a:prstGeom prst="rect">
            <a:avLst/>
          </a:prstGeom>
          <a:noFill/>
        </p:spPr>
        <p:txBody>
          <a:bodyPr wrap="square" rtlCol="0">
            <a:spAutoFit/>
          </a:bodyPr>
          <a:lstStyle/>
          <a:p>
            <a:pPr algn="ctr"/>
            <a:r>
              <a:rPr lang="en-US" sz="1500" i="0" dirty="0">
                <a:solidFill>
                  <a:schemeClr val="tx1"/>
                </a:solidFill>
                <a:effectLst/>
                <a:latin typeface="PP Neue Montreal Book" pitchFamily="2" charset="77"/>
                <a:ea typeface="PP Neue Montreal Book" pitchFamily="2" charset="77"/>
              </a:rPr>
              <a:t>Example Maze</a:t>
            </a:r>
            <a:endParaRPr lang="en-US" sz="1500" dirty="0">
              <a:latin typeface="PP Neue Montreal Book" pitchFamily="2" charset="77"/>
              <a:ea typeface="PP Neue Montreal Book" pitchFamily="2" charset="77"/>
            </a:endParaRPr>
          </a:p>
        </p:txBody>
      </p:sp>
      <p:sp>
        <p:nvSpPr>
          <p:cNvPr id="13" name="TextBox 12">
            <a:extLst>
              <a:ext uri="{FF2B5EF4-FFF2-40B4-BE49-F238E27FC236}">
                <a16:creationId xmlns:a16="http://schemas.microsoft.com/office/drawing/2014/main" id="{10DB10FC-202A-4542-94CB-4061A18B4685}"/>
              </a:ext>
            </a:extLst>
          </p:cNvPr>
          <p:cNvSpPr txBox="1"/>
          <p:nvPr/>
        </p:nvSpPr>
        <p:spPr>
          <a:xfrm>
            <a:off x="4113027" y="4454841"/>
            <a:ext cx="4649973" cy="323165"/>
          </a:xfrm>
          <a:prstGeom prst="rect">
            <a:avLst/>
          </a:prstGeom>
          <a:noFill/>
        </p:spPr>
        <p:txBody>
          <a:bodyPr wrap="square" rtlCol="0">
            <a:spAutoFit/>
          </a:bodyPr>
          <a:lstStyle/>
          <a:p>
            <a:pPr algn="ctr"/>
            <a:r>
              <a:rPr lang="en-US" sz="1500" i="0" dirty="0" err="1">
                <a:solidFill>
                  <a:schemeClr val="tx1"/>
                </a:solidFill>
                <a:effectLst/>
                <a:latin typeface="PP Neue Montreal Book" pitchFamily="2" charset="77"/>
                <a:ea typeface="PP Neue Montreal Book" pitchFamily="2" charset="77"/>
              </a:rPr>
              <a:t>AlphaMaze’s</a:t>
            </a:r>
            <a:r>
              <a:rPr lang="en-US" sz="1500" i="0" dirty="0">
                <a:solidFill>
                  <a:schemeClr val="tx1"/>
                </a:solidFill>
                <a:effectLst/>
                <a:latin typeface="PP Neue Montreal Book" pitchFamily="2" charset="77"/>
                <a:ea typeface="PP Neue Montreal Book" pitchFamily="2" charset="77"/>
              </a:rPr>
              <a:t> step-by-step reasoning process</a:t>
            </a:r>
            <a:endParaRPr lang="en-US" sz="1500" dirty="0">
              <a:latin typeface="PP Neue Montreal Book" pitchFamily="2" charset="77"/>
              <a:ea typeface="PP Neue Montreal Book" pitchFamily="2" charset="77"/>
            </a:endParaRPr>
          </a:p>
        </p:txBody>
      </p:sp>
      <p:sp>
        <p:nvSpPr>
          <p:cNvPr id="6" name="Google Shape;68;p15">
            <a:extLst>
              <a:ext uri="{FF2B5EF4-FFF2-40B4-BE49-F238E27FC236}">
                <a16:creationId xmlns:a16="http://schemas.microsoft.com/office/drawing/2014/main" id="{4E4F5419-B7BF-D5EE-D845-8CEA24B92ACF}"/>
              </a:ext>
            </a:extLst>
          </p:cNvPr>
          <p:cNvSpPr txBox="1"/>
          <p:nvPr/>
        </p:nvSpPr>
        <p:spPr>
          <a:xfrm>
            <a:off x="67235" y="4835754"/>
            <a:ext cx="4172911"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err="1">
                <a:solidFill>
                  <a:schemeClr val="dk1"/>
                </a:solidFill>
                <a:latin typeface="PP Neue Montreal Book" pitchFamily="2" charset="77"/>
                <a:ea typeface="PP Neue Montreal Book" pitchFamily="2" charset="77"/>
                <a:cs typeface="Inter Tight"/>
                <a:sym typeface="Inter Tight"/>
              </a:rPr>
              <a:t>AlphaMaze</a:t>
            </a:r>
            <a:r>
              <a:rPr lang="en-US" sz="800" dirty="0">
                <a:solidFill>
                  <a:schemeClr val="dk1"/>
                </a:solidFill>
                <a:latin typeface="PP Neue Montreal Book" pitchFamily="2" charset="77"/>
                <a:ea typeface="PP Neue Montreal Book" pitchFamily="2" charset="77"/>
                <a:cs typeface="Inter Tight"/>
                <a:sym typeface="Inter Tight"/>
              </a:rPr>
              <a:t> Enhancing Large Language Models’ Spatial Intelligence via GRPO</a:t>
            </a:r>
            <a:endParaRPr lang="en-US" sz="800" i="0" dirty="0">
              <a:solidFill>
                <a:srgbClr val="4A4A4A"/>
              </a:solidFill>
              <a:effectLst/>
              <a:latin typeface="PP Neue Montreal Book" pitchFamily="2" charset="77"/>
              <a:ea typeface="PP Neue Montreal Book" pitchFamily="2" charset="77"/>
            </a:endParaRPr>
          </a:p>
        </p:txBody>
      </p:sp>
      <p:sp>
        <p:nvSpPr>
          <p:cNvPr id="7" name="TextBox 6">
            <a:extLst>
              <a:ext uri="{FF2B5EF4-FFF2-40B4-BE49-F238E27FC236}">
                <a16:creationId xmlns:a16="http://schemas.microsoft.com/office/drawing/2014/main" id="{DAAEAEEE-F032-51FD-33BB-A59184FEB5BA}"/>
              </a:ext>
            </a:extLst>
          </p:cNvPr>
          <p:cNvSpPr txBox="1"/>
          <p:nvPr/>
        </p:nvSpPr>
        <p:spPr>
          <a:xfrm>
            <a:off x="67235" y="629375"/>
            <a:ext cx="4649973"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Can LLM solve a maze given only a symbolic representation?</a:t>
            </a:r>
          </a:p>
        </p:txBody>
      </p:sp>
    </p:spTree>
    <p:extLst>
      <p:ext uri="{BB962C8B-B14F-4D97-AF65-F5344CB8AC3E}">
        <p14:creationId xmlns:p14="http://schemas.microsoft.com/office/powerpoint/2010/main" val="161558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35ACD4-986E-C3A6-7495-B884430373F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3E2B07B-D1E3-D5EA-FD50-C90E38999C19}"/>
              </a:ext>
            </a:extLst>
          </p:cNvPr>
          <p:cNvSpPr txBox="1"/>
          <p:nvPr/>
        </p:nvSpPr>
        <p:spPr>
          <a:xfrm>
            <a:off x="0" y="217283"/>
            <a:ext cx="9143999"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AlphaMaze</a:t>
            </a:r>
            <a:r>
              <a:rPr lang="en-US" sz="2000" dirty="0">
                <a:latin typeface="PP Editorial New" pitchFamily="2" charset="77"/>
              </a:rPr>
              <a:t>:</a:t>
            </a:r>
            <a:r>
              <a:rPr lang="en-US" sz="2000" dirty="0"/>
              <a:t> </a:t>
            </a:r>
            <a:r>
              <a:rPr lang="en-US" sz="1800" dirty="0">
                <a:solidFill>
                  <a:schemeClr val="tx1"/>
                </a:solidFill>
                <a:latin typeface="PP Neue Montreal Book" pitchFamily="2" charset="77"/>
                <a:ea typeface="PP Neue Montreal Book" pitchFamily="2" charset="77"/>
              </a:rPr>
              <a:t>T</a:t>
            </a:r>
            <a:r>
              <a:rPr lang="en-US" sz="1800" i="0" dirty="0">
                <a:solidFill>
                  <a:schemeClr val="tx1"/>
                </a:solidFill>
                <a:effectLst/>
                <a:latin typeface="PP Neue Montreal Book" pitchFamily="2" charset="77"/>
                <a:ea typeface="PP Neue Montreal Book" pitchFamily="2" charset="77"/>
              </a:rPr>
              <a:t>raining data and evaluation setup</a:t>
            </a:r>
            <a:endParaRPr lang="en-VN" sz="2000" dirty="0">
              <a:latin typeface="PP Neue Montreal Book" pitchFamily="2" charset="77"/>
              <a:ea typeface="PP Neue Montreal Book" pitchFamily="2" charset="77"/>
            </a:endParaRPr>
          </a:p>
        </p:txBody>
      </p:sp>
      <p:sp>
        <p:nvSpPr>
          <p:cNvPr id="6" name="Google Shape;68;p15">
            <a:extLst>
              <a:ext uri="{FF2B5EF4-FFF2-40B4-BE49-F238E27FC236}">
                <a16:creationId xmlns:a16="http://schemas.microsoft.com/office/drawing/2014/main" id="{455ABBBF-F23E-2832-49FF-6096C3F9BADA}"/>
              </a:ext>
            </a:extLst>
          </p:cNvPr>
          <p:cNvSpPr txBox="1"/>
          <p:nvPr/>
        </p:nvSpPr>
        <p:spPr>
          <a:xfrm>
            <a:off x="67235" y="4835754"/>
            <a:ext cx="4172911"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err="1">
                <a:solidFill>
                  <a:schemeClr val="dk1"/>
                </a:solidFill>
                <a:latin typeface="PP Neue Montreal Book" pitchFamily="2" charset="77"/>
                <a:ea typeface="PP Neue Montreal Book" pitchFamily="2" charset="77"/>
                <a:cs typeface="Inter Tight"/>
                <a:sym typeface="Inter Tight"/>
              </a:rPr>
              <a:t>AlphaMaze</a:t>
            </a:r>
            <a:r>
              <a:rPr lang="en-US" sz="800" dirty="0">
                <a:solidFill>
                  <a:schemeClr val="dk1"/>
                </a:solidFill>
                <a:latin typeface="PP Neue Montreal Book" pitchFamily="2" charset="77"/>
                <a:ea typeface="PP Neue Montreal Book" pitchFamily="2" charset="77"/>
                <a:cs typeface="Inter Tight"/>
                <a:sym typeface="Inter Tight"/>
              </a:rPr>
              <a:t> Enhancing Large Language Models’ Spatial Intelligence via GRPO</a:t>
            </a:r>
            <a:endParaRPr lang="en-US" sz="800" i="0" dirty="0">
              <a:solidFill>
                <a:srgbClr val="4A4A4A"/>
              </a:solidFill>
              <a:effectLst/>
              <a:latin typeface="PP Neue Montreal Book" pitchFamily="2" charset="77"/>
              <a:ea typeface="PP Neue Montreal Book" pitchFamily="2" charset="77"/>
            </a:endParaRPr>
          </a:p>
        </p:txBody>
      </p:sp>
      <p:sp>
        <p:nvSpPr>
          <p:cNvPr id="7" name="TextBox 6">
            <a:extLst>
              <a:ext uri="{FF2B5EF4-FFF2-40B4-BE49-F238E27FC236}">
                <a16:creationId xmlns:a16="http://schemas.microsoft.com/office/drawing/2014/main" id="{1904715A-48E8-C6BD-B5A5-AEF6CA3A2274}"/>
              </a:ext>
            </a:extLst>
          </p:cNvPr>
          <p:cNvSpPr txBox="1"/>
          <p:nvPr/>
        </p:nvSpPr>
        <p:spPr>
          <a:xfrm>
            <a:off x="67235" y="629375"/>
            <a:ext cx="4649973"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Synthetic data is a key to new tasks?</a:t>
            </a:r>
          </a:p>
        </p:txBody>
      </p:sp>
      <p:pic>
        <p:nvPicPr>
          <p:cNvPr id="1026" name="Picture 2" descr="Image">
            <a:extLst>
              <a:ext uri="{FF2B5EF4-FFF2-40B4-BE49-F238E27FC236}">
                <a16:creationId xmlns:a16="http://schemas.microsoft.com/office/drawing/2014/main" id="{88858E40-6826-1823-46DA-9ED3D4E31A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4158" y="1009116"/>
            <a:ext cx="5755683" cy="3617538"/>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348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75D697-BAC3-5E9F-CDAD-F057FD19627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A05A132-61D9-55B2-5E3E-C43765BFA84B}"/>
              </a:ext>
            </a:extLst>
          </p:cNvPr>
          <p:cNvSpPr txBox="1"/>
          <p:nvPr/>
        </p:nvSpPr>
        <p:spPr>
          <a:xfrm>
            <a:off x="0" y="217283"/>
            <a:ext cx="9143999"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AlphaMaze</a:t>
            </a:r>
            <a:r>
              <a:rPr lang="en-US" sz="2000" dirty="0">
                <a:latin typeface="PP Editorial New" pitchFamily="2" charset="77"/>
              </a:rPr>
              <a:t>:</a:t>
            </a:r>
            <a:r>
              <a:rPr lang="en-US" sz="2000" dirty="0"/>
              <a:t> </a:t>
            </a:r>
            <a:r>
              <a:rPr lang="en-US" sz="1800" i="0" dirty="0">
                <a:solidFill>
                  <a:schemeClr val="tx1"/>
                </a:solidFill>
                <a:effectLst/>
                <a:latin typeface="PP Neue Montreal Book" pitchFamily="2" charset="77"/>
                <a:ea typeface="PP Neue Montreal Book" pitchFamily="2" charset="77"/>
              </a:rPr>
              <a:t>Training &amp; Reinforcement learning</a:t>
            </a:r>
            <a:endParaRPr lang="en-VN" sz="2000" dirty="0">
              <a:latin typeface="PP Neue Montreal Book" pitchFamily="2" charset="77"/>
              <a:ea typeface="PP Neue Montreal Book" pitchFamily="2" charset="77"/>
            </a:endParaRPr>
          </a:p>
        </p:txBody>
      </p:sp>
      <p:sp>
        <p:nvSpPr>
          <p:cNvPr id="4" name="Google Shape;68;p15">
            <a:extLst>
              <a:ext uri="{FF2B5EF4-FFF2-40B4-BE49-F238E27FC236}">
                <a16:creationId xmlns:a16="http://schemas.microsoft.com/office/drawing/2014/main" id="{2F9B54AB-B063-6001-AB1F-A5CF29A11FE0}"/>
              </a:ext>
            </a:extLst>
          </p:cNvPr>
          <p:cNvSpPr txBox="1"/>
          <p:nvPr/>
        </p:nvSpPr>
        <p:spPr>
          <a:xfrm>
            <a:off x="67235" y="4835754"/>
            <a:ext cx="4172911"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err="1">
                <a:solidFill>
                  <a:schemeClr val="dk1"/>
                </a:solidFill>
                <a:latin typeface="PP Neue Montreal Book" pitchFamily="2" charset="77"/>
                <a:ea typeface="PP Neue Montreal Book" pitchFamily="2" charset="77"/>
                <a:cs typeface="Inter Tight"/>
                <a:sym typeface="Inter Tight"/>
              </a:rPr>
              <a:t>AlphaMaze</a:t>
            </a:r>
            <a:r>
              <a:rPr lang="en-US" sz="800" dirty="0">
                <a:solidFill>
                  <a:schemeClr val="dk1"/>
                </a:solidFill>
                <a:latin typeface="PP Neue Montreal Book" pitchFamily="2" charset="77"/>
                <a:ea typeface="PP Neue Montreal Book" pitchFamily="2" charset="77"/>
                <a:cs typeface="Inter Tight"/>
                <a:sym typeface="Inter Tight"/>
              </a:rPr>
              <a:t> Enhancing Large Language Models’ Spatial Intelligence via GRPO</a:t>
            </a:r>
            <a:endParaRPr lang="en-US" sz="800" i="0" dirty="0">
              <a:solidFill>
                <a:srgbClr val="4A4A4A"/>
              </a:solidFill>
              <a:effectLst/>
              <a:latin typeface="PP Neue Montreal Book" pitchFamily="2" charset="77"/>
              <a:ea typeface="PP Neue Montreal Book" pitchFamily="2" charset="77"/>
            </a:endParaRPr>
          </a:p>
        </p:txBody>
      </p:sp>
      <p:pic>
        <p:nvPicPr>
          <p:cNvPr id="11" name="Picture 10" descr="A diagram of a process&#10;&#10;Description automatically generated">
            <a:extLst>
              <a:ext uri="{FF2B5EF4-FFF2-40B4-BE49-F238E27FC236}">
                <a16:creationId xmlns:a16="http://schemas.microsoft.com/office/drawing/2014/main" id="{3C9454B0-D967-13DF-F44F-0492ECE8904F}"/>
              </a:ext>
            </a:extLst>
          </p:cNvPr>
          <p:cNvPicPr>
            <a:picLocks noChangeAspect="1"/>
          </p:cNvPicPr>
          <p:nvPr/>
        </p:nvPicPr>
        <p:blipFill>
          <a:blip r:embed="rId3"/>
          <a:stretch>
            <a:fillRect/>
          </a:stretch>
        </p:blipFill>
        <p:spPr>
          <a:xfrm>
            <a:off x="215153" y="811781"/>
            <a:ext cx="8781466" cy="2265218"/>
          </a:xfrm>
          <a:prstGeom prst="rect">
            <a:avLst/>
          </a:prstGeom>
          <a:ln>
            <a:solidFill>
              <a:schemeClr val="tx1"/>
            </a:solidFill>
          </a:ln>
          <a:effectLst>
            <a:outerShdw blurRad="50800" dist="50800" dir="5400000" algn="ctr" rotWithShape="0">
              <a:srgbClr val="000000">
                <a:alpha val="99000"/>
              </a:srgbClr>
            </a:outerShdw>
          </a:effectLst>
        </p:spPr>
      </p:pic>
      <p:sp>
        <p:nvSpPr>
          <p:cNvPr id="12" name="TextBox 11">
            <a:extLst>
              <a:ext uri="{FF2B5EF4-FFF2-40B4-BE49-F238E27FC236}">
                <a16:creationId xmlns:a16="http://schemas.microsoft.com/office/drawing/2014/main" id="{E48F2816-1A47-5045-EEEF-2B10ADB7B568}"/>
              </a:ext>
            </a:extLst>
          </p:cNvPr>
          <p:cNvSpPr txBox="1"/>
          <p:nvPr/>
        </p:nvSpPr>
        <p:spPr>
          <a:xfrm>
            <a:off x="4558551" y="1166720"/>
            <a:ext cx="1243853" cy="276999"/>
          </a:xfrm>
          <a:prstGeom prst="rect">
            <a:avLst/>
          </a:prstGeom>
          <a:noFill/>
        </p:spPr>
        <p:txBody>
          <a:bodyPr wrap="square" rtlCol="0">
            <a:spAutoFit/>
          </a:bodyPr>
          <a:lstStyle/>
          <a:p>
            <a:r>
              <a:rPr lang="en-US" sz="1200" dirty="0">
                <a:solidFill>
                  <a:srgbClr val="FF5D04"/>
                </a:solidFill>
                <a:latin typeface="PP Neue Montreal Book" pitchFamily="2" charset="77"/>
                <a:ea typeface="PP Neue Montreal Book" pitchFamily="2" charset="77"/>
              </a:rPr>
              <a:t>Basic navigation</a:t>
            </a:r>
          </a:p>
        </p:txBody>
      </p:sp>
      <p:sp>
        <p:nvSpPr>
          <p:cNvPr id="14" name="TextBox 13">
            <a:extLst>
              <a:ext uri="{FF2B5EF4-FFF2-40B4-BE49-F238E27FC236}">
                <a16:creationId xmlns:a16="http://schemas.microsoft.com/office/drawing/2014/main" id="{D4EEC12D-96B5-EE4A-4A5C-A47D60AF4185}"/>
              </a:ext>
            </a:extLst>
          </p:cNvPr>
          <p:cNvSpPr txBox="1"/>
          <p:nvPr/>
        </p:nvSpPr>
        <p:spPr>
          <a:xfrm>
            <a:off x="5968252" y="1166720"/>
            <a:ext cx="1394014" cy="276999"/>
          </a:xfrm>
          <a:prstGeom prst="rect">
            <a:avLst/>
          </a:prstGeom>
          <a:noFill/>
        </p:spPr>
        <p:txBody>
          <a:bodyPr wrap="square" rtlCol="0">
            <a:spAutoFit/>
          </a:bodyPr>
          <a:lstStyle/>
          <a:p>
            <a:r>
              <a:rPr lang="en-US" sz="1200" dirty="0">
                <a:solidFill>
                  <a:srgbClr val="FF5D04"/>
                </a:solidFill>
                <a:latin typeface="PP Neue Montreal Book" pitchFamily="2" charset="77"/>
                <a:ea typeface="PP Neue Montreal Book" pitchFamily="2" charset="77"/>
              </a:rPr>
              <a:t>Optimal navigation</a:t>
            </a:r>
          </a:p>
        </p:txBody>
      </p:sp>
      <p:pic>
        <p:nvPicPr>
          <p:cNvPr id="16" name="Picture 15" descr="A table with text and symbols&#10;&#10;Description automatically generated">
            <a:extLst>
              <a:ext uri="{FF2B5EF4-FFF2-40B4-BE49-F238E27FC236}">
                <a16:creationId xmlns:a16="http://schemas.microsoft.com/office/drawing/2014/main" id="{79647614-374B-36ED-62AB-0E92012EFDEA}"/>
              </a:ext>
            </a:extLst>
          </p:cNvPr>
          <p:cNvPicPr>
            <a:picLocks noChangeAspect="1"/>
          </p:cNvPicPr>
          <p:nvPr/>
        </p:nvPicPr>
        <p:blipFill>
          <a:blip r:embed="rId4"/>
          <a:srcRect l="1622" t="3383" r="2409" b="80717"/>
          <a:stretch/>
        </p:blipFill>
        <p:spPr>
          <a:xfrm>
            <a:off x="215153" y="3416052"/>
            <a:ext cx="3845859" cy="234235"/>
          </a:xfrm>
          <a:prstGeom prst="rect">
            <a:avLst/>
          </a:prstGeom>
          <a:ln>
            <a:solidFill>
              <a:schemeClr val="tx1"/>
            </a:solidFill>
          </a:ln>
          <a:effectLst>
            <a:outerShdw blurRad="50800" dist="50800" dir="5400000" algn="ctr" rotWithShape="0">
              <a:srgbClr val="000000">
                <a:alpha val="99000"/>
              </a:srgbClr>
            </a:outerShdw>
          </a:effectLst>
        </p:spPr>
      </p:pic>
      <p:sp>
        <p:nvSpPr>
          <p:cNvPr id="17" name="Rectangle 16">
            <a:extLst>
              <a:ext uri="{FF2B5EF4-FFF2-40B4-BE49-F238E27FC236}">
                <a16:creationId xmlns:a16="http://schemas.microsoft.com/office/drawing/2014/main" id="{ADDF905E-63F7-679D-3CDD-4DAB4B5160DD}"/>
              </a:ext>
            </a:extLst>
          </p:cNvPr>
          <p:cNvSpPr/>
          <p:nvPr/>
        </p:nvSpPr>
        <p:spPr>
          <a:xfrm>
            <a:off x="215153" y="3874544"/>
            <a:ext cx="3845859" cy="247894"/>
          </a:xfrm>
          <a:prstGeom prst="rect">
            <a:avLst/>
          </a:prstGeom>
          <a:noFill/>
          <a:ln>
            <a:solidFill>
              <a:srgbClr val="FF5D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 name="TextBox 17">
            <a:extLst>
              <a:ext uri="{FF2B5EF4-FFF2-40B4-BE49-F238E27FC236}">
                <a16:creationId xmlns:a16="http://schemas.microsoft.com/office/drawing/2014/main" id="{8F8ED218-7A09-D2BF-9BA5-ED6316B4FDE7}"/>
              </a:ext>
            </a:extLst>
          </p:cNvPr>
          <p:cNvSpPr txBox="1"/>
          <p:nvPr/>
        </p:nvSpPr>
        <p:spPr>
          <a:xfrm>
            <a:off x="4558550" y="3859991"/>
            <a:ext cx="3993779" cy="276999"/>
          </a:xfrm>
          <a:prstGeom prst="rect">
            <a:avLst/>
          </a:prstGeom>
          <a:noFill/>
        </p:spPr>
        <p:txBody>
          <a:bodyPr wrap="square" rtlCol="0">
            <a:spAutoFit/>
          </a:bodyPr>
          <a:lstStyle/>
          <a:p>
            <a:r>
              <a:rPr lang="en-US" sz="1200" dirty="0">
                <a:solidFill>
                  <a:srgbClr val="FF5D04"/>
                </a:solidFill>
                <a:latin typeface="PP Neue Montreal Book" pitchFamily="2" charset="77"/>
                <a:ea typeface="PP Neue Montreal Book" pitchFamily="2" charset="77"/>
              </a:rPr>
              <a:t>SFT + GPRO: encourage models reach the target efficiently </a:t>
            </a:r>
          </a:p>
        </p:txBody>
      </p:sp>
      <p:cxnSp>
        <p:nvCxnSpPr>
          <p:cNvPr id="20" name="Straight Arrow Connector 19">
            <a:extLst>
              <a:ext uri="{FF2B5EF4-FFF2-40B4-BE49-F238E27FC236}">
                <a16:creationId xmlns:a16="http://schemas.microsoft.com/office/drawing/2014/main" id="{02BF6B1F-A2EE-F2D9-0CE7-C5EF91A41FE1}"/>
              </a:ext>
            </a:extLst>
          </p:cNvPr>
          <p:cNvCxnSpPr>
            <a:cxnSpLocks/>
            <a:stCxn id="17" idx="3"/>
            <a:endCxn id="18" idx="1"/>
          </p:cNvCxnSpPr>
          <p:nvPr/>
        </p:nvCxnSpPr>
        <p:spPr>
          <a:xfrm>
            <a:off x="4061012" y="3998491"/>
            <a:ext cx="49753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5FC9A98F-B065-277B-22EF-0DA9760628CD}"/>
              </a:ext>
            </a:extLst>
          </p:cNvPr>
          <p:cNvSpPr txBox="1"/>
          <p:nvPr/>
        </p:nvSpPr>
        <p:spPr>
          <a:xfrm>
            <a:off x="5968252" y="2072144"/>
            <a:ext cx="1394014" cy="461665"/>
          </a:xfrm>
          <a:prstGeom prst="rect">
            <a:avLst/>
          </a:prstGeom>
          <a:noFill/>
        </p:spPr>
        <p:txBody>
          <a:bodyPr wrap="square" rtlCol="0">
            <a:spAutoFit/>
          </a:bodyPr>
          <a:lstStyle/>
          <a:p>
            <a:r>
              <a:rPr lang="en-US" sz="800" dirty="0">
                <a:solidFill>
                  <a:schemeClr val="tx1"/>
                </a:solidFill>
                <a:latin typeface="PP Neue Montreal Book" pitchFamily="2" charset="77"/>
                <a:ea typeface="PP Neue Montreal Book" pitchFamily="2" charset="77"/>
              </a:rPr>
              <a:t>Correctness Reward (step)</a:t>
            </a:r>
          </a:p>
          <a:p>
            <a:r>
              <a:rPr lang="en-US" sz="800" dirty="0">
                <a:solidFill>
                  <a:schemeClr val="tx1"/>
                </a:solidFill>
                <a:latin typeface="PP Neue Montreal Book" pitchFamily="2" charset="77"/>
                <a:ea typeface="PP Neue Montreal Book" pitchFamily="2" charset="77"/>
              </a:rPr>
              <a:t>Integrity Reward</a:t>
            </a:r>
          </a:p>
          <a:p>
            <a:r>
              <a:rPr lang="en-US" sz="800" dirty="0">
                <a:solidFill>
                  <a:schemeClr val="tx1"/>
                </a:solidFill>
                <a:latin typeface="PP Neue Montreal Book" pitchFamily="2" charset="77"/>
                <a:ea typeface="PP Neue Montreal Book" pitchFamily="2" charset="77"/>
              </a:rPr>
              <a:t>Format Reward</a:t>
            </a:r>
          </a:p>
        </p:txBody>
      </p:sp>
      <p:sp>
        <p:nvSpPr>
          <p:cNvPr id="23" name="TextBox 22">
            <a:extLst>
              <a:ext uri="{FF2B5EF4-FFF2-40B4-BE49-F238E27FC236}">
                <a16:creationId xmlns:a16="http://schemas.microsoft.com/office/drawing/2014/main" id="{21E93E27-E67A-3587-A39F-1F59014B0C96}"/>
              </a:ext>
            </a:extLst>
          </p:cNvPr>
          <p:cNvSpPr txBox="1"/>
          <p:nvPr/>
        </p:nvSpPr>
        <p:spPr>
          <a:xfrm>
            <a:off x="7522779" y="2072144"/>
            <a:ext cx="1332112" cy="338554"/>
          </a:xfrm>
          <a:prstGeom prst="rect">
            <a:avLst/>
          </a:prstGeom>
          <a:noFill/>
        </p:spPr>
        <p:txBody>
          <a:bodyPr wrap="square" rtlCol="0">
            <a:spAutoFit/>
          </a:bodyPr>
          <a:lstStyle/>
          <a:p>
            <a:r>
              <a:rPr lang="en-US" sz="800" dirty="0">
                <a:solidFill>
                  <a:schemeClr val="tx1"/>
                </a:solidFill>
                <a:latin typeface="PP Neue Montreal Book" pitchFamily="2" charset="77"/>
                <a:ea typeface="PP Neue Montreal Book" pitchFamily="2" charset="77"/>
              </a:rPr>
              <a:t>Answer:</a:t>
            </a:r>
          </a:p>
          <a:p>
            <a:r>
              <a:rPr lang="en-US" sz="800" dirty="0">
                <a:solidFill>
                  <a:schemeClr val="tx1"/>
                </a:solidFill>
                <a:latin typeface="PP Neue Montreal Book" pitchFamily="2" charset="77"/>
                <a:ea typeface="PP Neue Montreal Book" pitchFamily="2" charset="77"/>
              </a:rPr>
              <a:t>&lt;|right|&gt;&lt;|down|&gt;&lt;|down|&gt;</a:t>
            </a:r>
          </a:p>
        </p:txBody>
      </p:sp>
      <p:pic>
        <p:nvPicPr>
          <p:cNvPr id="3" name="Picture 2" descr="A table with text and symbols&#10;&#10;Description automatically generated">
            <a:extLst>
              <a:ext uri="{FF2B5EF4-FFF2-40B4-BE49-F238E27FC236}">
                <a16:creationId xmlns:a16="http://schemas.microsoft.com/office/drawing/2014/main" id="{2A0DB31B-A526-D139-6D06-B6B0BF72EF68}"/>
              </a:ext>
            </a:extLst>
          </p:cNvPr>
          <p:cNvPicPr>
            <a:picLocks noChangeAspect="1"/>
          </p:cNvPicPr>
          <p:nvPr/>
        </p:nvPicPr>
        <p:blipFill>
          <a:blip r:embed="rId4"/>
          <a:srcRect l="1622" t="63092" r="2409" b="5855"/>
          <a:stretch/>
        </p:blipFill>
        <p:spPr>
          <a:xfrm>
            <a:off x="215152" y="3648220"/>
            <a:ext cx="3845859" cy="457476"/>
          </a:xfrm>
          <a:prstGeom prst="rect">
            <a:avLst/>
          </a:prstGeom>
          <a:ln>
            <a:solidFill>
              <a:schemeClr val="tx1"/>
            </a:solidFill>
          </a:ln>
          <a:effectLst>
            <a:outerShdw blurRad="50800" dist="50800" dir="5400000" algn="ctr" rotWithShape="0">
              <a:srgbClr val="000000">
                <a:alpha val="99000"/>
              </a:srgbClr>
            </a:outerShdw>
          </a:effectLst>
        </p:spPr>
      </p:pic>
    </p:spTree>
    <p:extLst>
      <p:ext uri="{BB962C8B-B14F-4D97-AF65-F5344CB8AC3E}">
        <p14:creationId xmlns:p14="http://schemas.microsoft.com/office/powerpoint/2010/main" val="37434468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E06D69-A47D-EDE6-ABBB-D92E95630C8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B801806-A701-D20B-AE7B-91C8788DA468}"/>
              </a:ext>
            </a:extLst>
          </p:cNvPr>
          <p:cNvSpPr txBox="1"/>
          <p:nvPr/>
        </p:nvSpPr>
        <p:spPr>
          <a:xfrm>
            <a:off x="0" y="217283"/>
            <a:ext cx="9143999" cy="461665"/>
          </a:xfrm>
          <a:prstGeom prst="rect">
            <a:avLst/>
          </a:prstGeom>
          <a:noFill/>
        </p:spPr>
        <p:txBody>
          <a:bodyPr wrap="square" rtlCol="0">
            <a:spAutoFit/>
          </a:bodyPr>
          <a:lstStyle/>
          <a:p>
            <a:r>
              <a:rPr lang="en-US" sz="2400" dirty="0">
                <a:latin typeface="PP Editorial New" pitchFamily="2" charset="77"/>
              </a:rPr>
              <a:t> </a:t>
            </a:r>
            <a:r>
              <a:rPr lang="en-US" sz="2400" dirty="0" err="1">
                <a:latin typeface="PP Editorial New" pitchFamily="2" charset="77"/>
              </a:rPr>
              <a:t>AlphaMaze</a:t>
            </a:r>
            <a:r>
              <a:rPr lang="en-US" sz="2000" dirty="0">
                <a:latin typeface="PP Editorial New" pitchFamily="2" charset="77"/>
              </a:rPr>
              <a:t>:</a:t>
            </a:r>
            <a:r>
              <a:rPr lang="en-US" sz="2000" dirty="0"/>
              <a:t> </a:t>
            </a:r>
            <a:r>
              <a:rPr lang="en-US" sz="1800" i="0" dirty="0">
                <a:solidFill>
                  <a:schemeClr val="tx1"/>
                </a:solidFill>
                <a:effectLst/>
                <a:latin typeface="PP Neue Montreal Book" pitchFamily="2" charset="77"/>
                <a:ea typeface="PP Neue Montreal Book" pitchFamily="2" charset="77"/>
              </a:rPr>
              <a:t>Results &amp; Emergent Reasoning</a:t>
            </a:r>
            <a:endParaRPr lang="en-VN" sz="2000" dirty="0">
              <a:latin typeface="PP Neue Montreal Book" pitchFamily="2" charset="77"/>
              <a:ea typeface="PP Neue Montreal Book" pitchFamily="2" charset="77"/>
            </a:endParaRPr>
          </a:p>
        </p:txBody>
      </p:sp>
      <p:pic>
        <p:nvPicPr>
          <p:cNvPr id="4" name="Picture 3">
            <a:extLst>
              <a:ext uri="{FF2B5EF4-FFF2-40B4-BE49-F238E27FC236}">
                <a16:creationId xmlns:a16="http://schemas.microsoft.com/office/drawing/2014/main" id="{30826FE1-E5DF-7F5C-0B36-BD3C9B20B7B7}"/>
              </a:ext>
            </a:extLst>
          </p:cNvPr>
          <p:cNvPicPr>
            <a:picLocks noChangeAspect="1"/>
          </p:cNvPicPr>
          <p:nvPr/>
        </p:nvPicPr>
        <p:blipFill>
          <a:blip r:embed="rId3"/>
          <a:srcRect r="511"/>
          <a:stretch/>
        </p:blipFill>
        <p:spPr>
          <a:xfrm>
            <a:off x="1869147" y="1006580"/>
            <a:ext cx="5721718" cy="3695090"/>
          </a:xfrm>
          <a:prstGeom prst="rect">
            <a:avLst/>
          </a:prstGeom>
          <a:ln>
            <a:solidFill>
              <a:schemeClr val="tx1"/>
            </a:solidFill>
          </a:ln>
          <a:effectLst>
            <a:outerShdw blurRad="50800" dist="50800" dir="5400000" algn="ctr" rotWithShape="0">
              <a:srgbClr val="000000">
                <a:alpha val="99000"/>
              </a:srgbClr>
            </a:outerShdw>
          </a:effectLst>
        </p:spPr>
      </p:pic>
      <p:sp>
        <p:nvSpPr>
          <p:cNvPr id="5" name="TextBox 4">
            <a:extLst>
              <a:ext uri="{FF2B5EF4-FFF2-40B4-BE49-F238E27FC236}">
                <a16:creationId xmlns:a16="http://schemas.microsoft.com/office/drawing/2014/main" id="{61AC2A0C-4B3C-893E-C406-8C93EB4C6EF4}"/>
              </a:ext>
            </a:extLst>
          </p:cNvPr>
          <p:cNvSpPr txBox="1"/>
          <p:nvPr/>
        </p:nvSpPr>
        <p:spPr>
          <a:xfrm>
            <a:off x="67235" y="629375"/>
            <a:ext cx="2974857"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Model learns to reason, verify and retry</a:t>
            </a:r>
          </a:p>
        </p:txBody>
      </p:sp>
      <p:sp>
        <p:nvSpPr>
          <p:cNvPr id="7" name="Google Shape;68;p15">
            <a:extLst>
              <a:ext uri="{FF2B5EF4-FFF2-40B4-BE49-F238E27FC236}">
                <a16:creationId xmlns:a16="http://schemas.microsoft.com/office/drawing/2014/main" id="{BED23C8E-7944-4F0A-57F3-4E1EC83FAAA0}"/>
              </a:ext>
            </a:extLst>
          </p:cNvPr>
          <p:cNvSpPr txBox="1"/>
          <p:nvPr/>
        </p:nvSpPr>
        <p:spPr>
          <a:xfrm>
            <a:off x="67235" y="4835754"/>
            <a:ext cx="4172911" cy="307746"/>
          </a:xfrm>
          <a:prstGeom prst="rect">
            <a:avLst/>
          </a:prstGeom>
          <a:noFill/>
          <a:ln>
            <a:noFill/>
          </a:ln>
        </p:spPr>
        <p:txBody>
          <a:bodyPr spcFirstLastPara="1" wrap="square" lIns="91425" tIns="91425" rIns="91425" bIns="91425" anchor="t" anchorCtr="0">
            <a:spAutoFit/>
          </a:bodyPr>
          <a:lstStyle/>
          <a:p>
            <a:r>
              <a:rPr lang="en-VN" sz="800" dirty="0">
                <a:solidFill>
                  <a:schemeClr val="dk1"/>
                </a:solidFill>
                <a:latin typeface="PP Neue Montreal Book" pitchFamily="2" charset="77"/>
                <a:ea typeface="PP Neue Montreal Book" pitchFamily="2" charset="77"/>
                <a:cs typeface="Inter Tight"/>
                <a:sym typeface="Inter Tight"/>
              </a:rPr>
              <a:t>Source: </a:t>
            </a:r>
            <a:r>
              <a:rPr lang="en-US" sz="800" dirty="0" err="1">
                <a:solidFill>
                  <a:schemeClr val="dk1"/>
                </a:solidFill>
                <a:latin typeface="PP Neue Montreal Book" pitchFamily="2" charset="77"/>
                <a:ea typeface="PP Neue Montreal Book" pitchFamily="2" charset="77"/>
                <a:cs typeface="Inter Tight"/>
                <a:sym typeface="Inter Tight"/>
              </a:rPr>
              <a:t>AlphaMaze</a:t>
            </a:r>
            <a:r>
              <a:rPr lang="en-US" sz="800" dirty="0">
                <a:solidFill>
                  <a:schemeClr val="dk1"/>
                </a:solidFill>
                <a:latin typeface="PP Neue Montreal Book" pitchFamily="2" charset="77"/>
                <a:ea typeface="PP Neue Montreal Book" pitchFamily="2" charset="77"/>
                <a:cs typeface="Inter Tight"/>
                <a:sym typeface="Inter Tight"/>
              </a:rPr>
              <a:t> Enhancing Large Language Models’ Spatial Intelligence via GRPO</a:t>
            </a:r>
            <a:endParaRPr lang="en-US" sz="800" i="0" dirty="0">
              <a:solidFill>
                <a:srgbClr val="4A4A4A"/>
              </a:solidFill>
              <a:effectLst/>
              <a:latin typeface="PP Neue Montreal Book" pitchFamily="2" charset="77"/>
              <a:ea typeface="PP Neue Montreal Book" pitchFamily="2" charset="77"/>
            </a:endParaRPr>
          </a:p>
        </p:txBody>
      </p:sp>
    </p:spTree>
    <p:extLst>
      <p:ext uri="{BB962C8B-B14F-4D97-AF65-F5344CB8AC3E}">
        <p14:creationId xmlns:p14="http://schemas.microsoft.com/office/powerpoint/2010/main" val="4026161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92D638-0988-64A8-CFEA-216BCA08715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725C7FF-8551-3A3D-2527-0B8C86D1B491}"/>
              </a:ext>
            </a:extLst>
          </p:cNvPr>
          <p:cNvSpPr txBox="1"/>
          <p:nvPr/>
        </p:nvSpPr>
        <p:spPr>
          <a:xfrm>
            <a:off x="0" y="217283"/>
            <a:ext cx="9143999" cy="461665"/>
          </a:xfrm>
          <a:prstGeom prst="rect">
            <a:avLst/>
          </a:prstGeom>
          <a:noFill/>
        </p:spPr>
        <p:txBody>
          <a:bodyPr wrap="square" rtlCol="0">
            <a:spAutoFit/>
          </a:bodyPr>
          <a:lstStyle/>
          <a:p>
            <a:r>
              <a:rPr lang="en-US" sz="2400" dirty="0">
                <a:latin typeface="PP Editorial New" pitchFamily="2" charset="77"/>
              </a:rPr>
              <a:t> Transition</a:t>
            </a:r>
            <a:r>
              <a:rPr lang="en-US" sz="2000" dirty="0">
                <a:latin typeface="PP Editorial New" pitchFamily="2" charset="77"/>
              </a:rPr>
              <a:t>:</a:t>
            </a:r>
            <a:r>
              <a:rPr lang="en-US" sz="2000" dirty="0"/>
              <a:t> </a:t>
            </a:r>
            <a:r>
              <a:rPr lang="en-US" sz="1800" i="0" dirty="0">
                <a:solidFill>
                  <a:schemeClr val="tx1"/>
                </a:solidFill>
                <a:effectLst/>
                <a:latin typeface="PP Neue Montreal Book" pitchFamily="2" charset="77"/>
                <a:ea typeface="PP Neue Montreal Book" pitchFamily="2" charset="77"/>
              </a:rPr>
              <a:t>From 2D Paths to 3D Interactions</a:t>
            </a:r>
            <a:endParaRPr lang="en-VN" sz="2000" dirty="0">
              <a:latin typeface="PP Neue Montreal Book" pitchFamily="2" charset="77"/>
              <a:ea typeface="PP Neue Montreal Book" pitchFamily="2" charset="77"/>
            </a:endParaRPr>
          </a:p>
        </p:txBody>
      </p:sp>
      <p:sp>
        <p:nvSpPr>
          <p:cNvPr id="5" name="TextBox 4">
            <a:extLst>
              <a:ext uri="{FF2B5EF4-FFF2-40B4-BE49-F238E27FC236}">
                <a16:creationId xmlns:a16="http://schemas.microsoft.com/office/drawing/2014/main" id="{CDB21745-56CF-65FF-0CE1-C64216AFD317}"/>
              </a:ext>
            </a:extLst>
          </p:cNvPr>
          <p:cNvSpPr txBox="1"/>
          <p:nvPr/>
        </p:nvSpPr>
        <p:spPr>
          <a:xfrm>
            <a:off x="80683" y="678948"/>
            <a:ext cx="8875058" cy="276999"/>
          </a:xfrm>
          <a:prstGeom prst="rect">
            <a:avLst/>
          </a:prstGeom>
          <a:noFill/>
        </p:spPr>
        <p:txBody>
          <a:bodyPr wrap="square" rtlCol="0">
            <a:spAutoFit/>
          </a:bodyPr>
          <a:lstStyle/>
          <a:p>
            <a:r>
              <a:rPr lang="en-US" sz="1200" dirty="0">
                <a:latin typeface="PP Neue Montreal Book" pitchFamily="2" charset="77"/>
                <a:ea typeface="PP Neue Montreal Book" pitchFamily="2" charset="77"/>
              </a:rPr>
              <a:t>Success in 2D... But robots live and act in 3D. How do we handle objects, height, and manipulation commands?</a:t>
            </a:r>
          </a:p>
        </p:txBody>
      </p:sp>
      <p:pic>
        <p:nvPicPr>
          <p:cNvPr id="1026" name="Picture 2">
            <a:extLst>
              <a:ext uri="{FF2B5EF4-FFF2-40B4-BE49-F238E27FC236}">
                <a16:creationId xmlns:a16="http://schemas.microsoft.com/office/drawing/2014/main" id="{474E1D61-B235-7767-4549-C8A57DD70A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9968" y="1029820"/>
            <a:ext cx="5944064" cy="3962709"/>
          </a:xfrm>
          <a:prstGeom prst="rect">
            <a:avLst/>
          </a:prstGeom>
          <a:noFill/>
          <a:ln>
            <a:solidFill>
              <a:schemeClr val="tx1"/>
            </a:solidFill>
          </a:ln>
          <a:effectLst>
            <a:outerShdw blurRad="50800" dist="50800" dir="5400000" algn="ctr" rotWithShape="0">
              <a:srgbClr val="000000">
                <a:alpha val="99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330980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1719</TotalTime>
  <Words>3468</Words>
  <Application>Microsoft Macintosh PowerPoint</Application>
  <PresentationFormat>On-screen Show (16:9)</PresentationFormat>
  <Paragraphs>138</Paragraphs>
  <Slides>20</Slides>
  <Notes>20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PP Mondwest</vt:lpstr>
      <vt:lpstr>PP Neue Montreal Book</vt:lpstr>
      <vt:lpstr>PP Editorial New</vt:lpstr>
      <vt:lpstr>Arial</vt:lpstr>
      <vt:lpstr>Simple Light</vt:lpstr>
      <vt:lpstr>Spatial Reasoning LLM Enhancing 2D &amp; 3D Understanding for Robotic Manipulation and Navigation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Spatial Reasoning LLM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Hà Huy Hoàng</cp:lastModifiedBy>
  <cp:revision>13</cp:revision>
  <dcterms:modified xsi:type="dcterms:W3CDTF">2025-04-27T17:45:42Z</dcterms:modified>
</cp:coreProperties>
</file>